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3"/>
  </p:notesMasterIdLst>
  <p:sldIdLst>
    <p:sldId id="256" r:id="rId2"/>
    <p:sldId id="287" r:id="rId3"/>
    <p:sldId id="289" r:id="rId4"/>
    <p:sldId id="257" r:id="rId5"/>
    <p:sldId id="258" r:id="rId6"/>
    <p:sldId id="263" r:id="rId7"/>
    <p:sldId id="273" r:id="rId8"/>
    <p:sldId id="260" r:id="rId9"/>
    <p:sldId id="261" r:id="rId10"/>
    <p:sldId id="295" r:id="rId11"/>
    <p:sldId id="281" r:id="rId12"/>
    <p:sldId id="274" r:id="rId13"/>
    <p:sldId id="276" r:id="rId14"/>
    <p:sldId id="270" r:id="rId15"/>
    <p:sldId id="271" r:id="rId16"/>
    <p:sldId id="272" r:id="rId17"/>
    <p:sldId id="275" r:id="rId18"/>
    <p:sldId id="280" r:id="rId19"/>
    <p:sldId id="264" r:id="rId20"/>
    <p:sldId id="285" r:id="rId21"/>
    <p:sldId id="294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48" autoAdjust="0"/>
    <p:restoredTop sz="92516" autoAdjust="0"/>
  </p:normalViewPr>
  <p:slideViewPr>
    <p:cSldViewPr snapToGrid="0">
      <p:cViewPr varScale="1">
        <p:scale>
          <a:sx n="67" d="100"/>
          <a:sy n="67" d="100"/>
        </p:scale>
        <p:origin x="9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90F284-F1D2-4A19-8633-0048C1F6083B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1492EED0-1A1C-406E-8CC8-3BF23F51CBF8}">
      <dgm:prSet phldrT="[Metin]"/>
      <dgm:spPr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r>
            <a:rPr lang="tr-TR" b="1" dirty="0">
              <a:latin typeface="Calibri" panose="020F0502020204030204" pitchFamily="34" charset="0"/>
              <a:cs typeface="Calibri" panose="020F0502020204030204" pitchFamily="34" charset="0"/>
            </a:rPr>
            <a:t>KKH </a:t>
          </a:r>
          <a:r>
            <a:rPr lang="tr-TR" b="1" dirty="0" err="1">
              <a:latin typeface="Calibri" panose="020F0502020204030204" pitchFamily="34" charset="0"/>
              <a:cs typeface="Calibri" panose="020F0502020204030204" pitchFamily="34" charset="0"/>
            </a:rPr>
            <a:t>plastisitesinin</a:t>
          </a:r>
          <a:r>
            <a:rPr lang="tr-TR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tr-TR" b="1" dirty="0" err="1">
              <a:latin typeface="Calibri" panose="020F0502020204030204" pitchFamily="34" charset="0"/>
              <a:cs typeface="Calibri" panose="020F0502020204030204" pitchFamily="34" charset="0"/>
            </a:rPr>
            <a:t>inhibisyonu</a:t>
          </a:r>
          <a:r>
            <a:rPr lang="tr-TR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tr-TR" b="1" dirty="0"/>
        </a:p>
      </dgm:t>
    </dgm:pt>
    <dgm:pt modelId="{147E49FA-0589-4FA2-8FCA-B17A60CBF94C}" type="parTrans" cxnId="{9F7CACE7-D5CA-4D16-A2A3-C6AA4C4C3301}">
      <dgm:prSet/>
      <dgm:spPr/>
      <dgm:t>
        <a:bodyPr/>
        <a:lstStyle/>
        <a:p>
          <a:endParaRPr lang="tr-TR"/>
        </a:p>
      </dgm:t>
    </dgm:pt>
    <dgm:pt modelId="{674FA861-C97A-4635-AA8B-BF46A62BA2B1}" type="sibTrans" cxnId="{9F7CACE7-D5CA-4D16-A2A3-C6AA4C4C3301}">
      <dgm:prSet/>
      <dgm:spPr/>
      <dgm:t>
        <a:bodyPr/>
        <a:lstStyle/>
        <a:p>
          <a:endParaRPr lang="tr-TR"/>
        </a:p>
      </dgm:t>
    </dgm:pt>
    <dgm:pt modelId="{7F60D01B-DF2C-4A31-AE1C-922FB28CB2F9}">
      <dgm:prSet phldrT="[Metin]"/>
      <dgm:spPr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r>
            <a:rPr lang="tr-TR" b="1" dirty="0" err="1">
              <a:latin typeface="Calibri" panose="020F0502020204030204" pitchFamily="34" charset="0"/>
              <a:cs typeface="Calibri" panose="020F0502020204030204" pitchFamily="34" charset="0"/>
            </a:rPr>
            <a:t>immünoterapilerle</a:t>
          </a:r>
          <a:r>
            <a:rPr lang="tr-TR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tr-TR" b="1" dirty="0" err="1">
              <a:latin typeface="Calibri" panose="020F0502020204030204" pitchFamily="34" charset="0"/>
              <a:cs typeface="Calibri" panose="020F0502020204030204" pitchFamily="34" charset="0"/>
            </a:rPr>
            <a:t>KKH'nin</a:t>
          </a:r>
          <a:r>
            <a:rPr lang="tr-TR" b="1" dirty="0">
              <a:latin typeface="Calibri" panose="020F0502020204030204" pitchFamily="34" charset="0"/>
              <a:cs typeface="Calibri" panose="020F0502020204030204" pitchFamily="34" charset="0"/>
            </a:rPr>
            <a:t> ortadan kaldırılması</a:t>
          </a:r>
        </a:p>
        <a:p>
          <a:r>
            <a:rPr lang="tr-TR" b="1" dirty="0">
              <a:latin typeface="Calibri" panose="020F0502020204030204" pitchFamily="34" charset="0"/>
              <a:cs typeface="Calibri" panose="020F0502020204030204" pitchFamily="34" charset="0"/>
            </a:rPr>
            <a:t>‘’kökten çözüm’’</a:t>
          </a:r>
          <a:endParaRPr lang="tr-TR" b="1" dirty="0"/>
        </a:p>
      </dgm:t>
    </dgm:pt>
    <dgm:pt modelId="{C17C3890-AB07-44CC-B594-72937BEED1EC}" type="parTrans" cxnId="{A2866846-5658-4EC6-923B-DD2A6351309F}">
      <dgm:prSet/>
      <dgm:spPr/>
      <dgm:t>
        <a:bodyPr/>
        <a:lstStyle/>
        <a:p>
          <a:endParaRPr lang="tr-TR"/>
        </a:p>
      </dgm:t>
    </dgm:pt>
    <dgm:pt modelId="{119958AE-C419-4303-B469-3B8E00565A38}" type="sibTrans" cxnId="{A2866846-5658-4EC6-923B-DD2A6351309F}">
      <dgm:prSet/>
      <dgm:spPr/>
      <dgm:t>
        <a:bodyPr/>
        <a:lstStyle/>
        <a:p>
          <a:endParaRPr lang="tr-TR"/>
        </a:p>
      </dgm:t>
    </dgm:pt>
    <dgm:pt modelId="{ACA5F75E-D6CF-4344-9B62-0A64000372AC}">
      <dgm:prSet phldrT="[Metin]"/>
      <dgm:spPr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r>
            <a:rPr lang="tr-TR" b="1" dirty="0">
              <a:latin typeface="Calibri" panose="020F0502020204030204" pitchFamily="34" charset="0"/>
              <a:cs typeface="Calibri" panose="020F0502020204030204" pitchFamily="34" charset="0"/>
            </a:rPr>
            <a:t>kanser </a:t>
          </a:r>
          <a:r>
            <a:rPr lang="tr-TR" b="1" dirty="0" err="1">
              <a:latin typeface="Calibri" panose="020F0502020204030204" pitchFamily="34" charset="0"/>
              <a:cs typeface="Calibri" panose="020F0502020204030204" pitchFamily="34" charset="0"/>
            </a:rPr>
            <a:t>nüksü</a:t>
          </a:r>
          <a:r>
            <a:rPr lang="tr-TR" b="1" dirty="0">
              <a:latin typeface="Calibri" panose="020F0502020204030204" pitchFamily="34" charset="0"/>
              <a:cs typeface="Calibri" panose="020F0502020204030204" pitchFamily="34" charset="0"/>
            </a:rPr>
            <a:t> önlenebilir</a:t>
          </a:r>
          <a:endParaRPr lang="tr-TR" b="1" dirty="0"/>
        </a:p>
      </dgm:t>
    </dgm:pt>
    <dgm:pt modelId="{70A2DCF3-F54D-4F3D-92F4-ABD72EDFBB9F}" type="parTrans" cxnId="{FDF7440A-45B6-4C23-A53A-6D827C8952BF}">
      <dgm:prSet/>
      <dgm:spPr/>
      <dgm:t>
        <a:bodyPr/>
        <a:lstStyle/>
        <a:p>
          <a:endParaRPr lang="tr-TR"/>
        </a:p>
      </dgm:t>
    </dgm:pt>
    <dgm:pt modelId="{C959DBB7-00F2-4E1D-B3AE-01096CDF4EF3}" type="sibTrans" cxnId="{FDF7440A-45B6-4C23-A53A-6D827C8952BF}">
      <dgm:prSet/>
      <dgm:spPr/>
      <dgm:t>
        <a:bodyPr/>
        <a:lstStyle/>
        <a:p>
          <a:endParaRPr lang="tr-TR"/>
        </a:p>
      </dgm:t>
    </dgm:pt>
    <dgm:pt modelId="{48F311B2-2773-4A49-A978-1243531571FC}" type="pres">
      <dgm:prSet presAssocID="{1290F284-F1D2-4A19-8633-0048C1F6083B}" presName="linearFlow" presStyleCnt="0">
        <dgm:presLayoutVars>
          <dgm:resizeHandles val="exact"/>
        </dgm:presLayoutVars>
      </dgm:prSet>
      <dgm:spPr/>
    </dgm:pt>
    <dgm:pt modelId="{96397323-DAED-475D-9179-3A595A817EA0}" type="pres">
      <dgm:prSet presAssocID="{1492EED0-1A1C-406E-8CC8-3BF23F51CBF8}" presName="node" presStyleLbl="node1" presStyleIdx="0" presStyleCnt="3" custScaleX="163580">
        <dgm:presLayoutVars>
          <dgm:bulletEnabled val="1"/>
        </dgm:presLayoutVars>
      </dgm:prSet>
      <dgm:spPr/>
    </dgm:pt>
    <dgm:pt modelId="{FCE16DCB-A791-493A-9D6D-A8B41D39312C}" type="pres">
      <dgm:prSet presAssocID="{674FA861-C97A-4635-AA8B-BF46A62BA2B1}" presName="sibTrans" presStyleLbl="sibTrans2D1" presStyleIdx="0" presStyleCnt="2"/>
      <dgm:spPr/>
    </dgm:pt>
    <dgm:pt modelId="{D27299D7-F8E4-4B40-A8BF-8631D31BDA8C}" type="pres">
      <dgm:prSet presAssocID="{674FA861-C97A-4635-AA8B-BF46A62BA2B1}" presName="connectorText" presStyleLbl="sibTrans2D1" presStyleIdx="0" presStyleCnt="2"/>
      <dgm:spPr/>
    </dgm:pt>
    <dgm:pt modelId="{E6D42B2F-16CF-46B2-8685-10968C46C5E1}" type="pres">
      <dgm:prSet presAssocID="{7F60D01B-DF2C-4A31-AE1C-922FB28CB2F9}" presName="node" presStyleLbl="node1" presStyleIdx="1" presStyleCnt="3" custScaleX="172105" custLinFactNeighborX="0" custLinFactNeighborY="0">
        <dgm:presLayoutVars>
          <dgm:bulletEnabled val="1"/>
        </dgm:presLayoutVars>
      </dgm:prSet>
      <dgm:spPr/>
    </dgm:pt>
    <dgm:pt modelId="{EB038197-007E-4E0F-A748-1D65E3FD5342}" type="pres">
      <dgm:prSet presAssocID="{119958AE-C419-4303-B469-3B8E00565A38}" presName="sibTrans" presStyleLbl="sibTrans2D1" presStyleIdx="1" presStyleCnt="2"/>
      <dgm:spPr/>
    </dgm:pt>
    <dgm:pt modelId="{EAF3B068-D56B-471B-B2E2-AA2D395A756A}" type="pres">
      <dgm:prSet presAssocID="{119958AE-C419-4303-B469-3B8E00565A38}" presName="connectorText" presStyleLbl="sibTrans2D1" presStyleIdx="1" presStyleCnt="2"/>
      <dgm:spPr/>
    </dgm:pt>
    <dgm:pt modelId="{A492C53C-D946-4A9B-B20C-B2A16C2C515B}" type="pres">
      <dgm:prSet presAssocID="{ACA5F75E-D6CF-4344-9B62-0A64000372AC}" presName="node" presStyleLbl="node1" presStyleIdx="2" presStyleCnt="3" custScaleX="169034">
        <dgm:presLayoutVars>
          <dgm:bulletEnabled val="1"/>
        </dgm:presLayoutVars>
      </dgm:prSet>
      <dgm:spPr/>
    </dgm:pt>
  </dgm:ptLst>
  <dgm:cxnLst>
    <dgm:cxn modelId="{3C59AC06-4C7E-4978-B042-08DF68EB2B2F}" type="presOf" srcId="{ACA5F75E-D6CF-4344-9B62-0A64000372AC}" destId="{A492C53C-D946-4A9B-B20C-B2A16C2C515B}" srcOrd="0" destOrd="0" presId="urn:microsoft.com/office/officeart/2005/8/layout/process2"/>
    <dgm:cxn modelId="{FDF7440A-45B6-4C23-A53A-6D827C8952BF}" srcId="{1290F284-F1D2-4A19-8633-0048C1F6083B}" destId="{ACA5F75E-D6CF-4344-9B62-0A64000372AC}" srcOrd="2" destOrd="0" parTransId="{70A2DCF3-F54D-4F3D-92F4-ABD72EDFBB9F}" sibTransId="{C959DBB7-00F2-4E1D-B3AE-01096CDF4EF3}"/>
    <dgm:cxn modelId="{45994D30-A8F5-4B5B-9AF3-5EFE604CE006}" type="presOf" srcId="{1290F284-F1D2-4A19-8633-0048C1F6083B}" destId="{48F311B2-2773-4A49-A978-1243531571FC}" srcOrd="0" destOrd="0" presId="urn:microsoft.com/office/officeart/2005/8/layout/process2"/>
    <dgm:cxn modelId="{86F9A35E-AA11-4F29-9954-9BE70FAD4531}" type="presOf" srcId="{119958AE-C419-4303-B469-3B8E00565A38}" destId="{EAF3B068-D56B-471B-B2E2-AA2D395A756A}" srcOrd="1" destOrd="0" presId="urn:microsoft.com/office/officeart/2005/8/layout/process2"/>
    <dgm:cxn modelId="{A5C0C35F-D654-45CD-9A24-93BE2D301C5B}" type="presOf" srcId="{7F60D01B-DF2C-4A31-AE1C-922FB28CB2F9}" destId="{E6D42B2F-16CF-46B2-8685-10968C46C5E1}" srcOrd="0" destOrd="0" presId="urn:microsoft.com/office/officeart/2005/8/layout/process2"/>
    <dgm:cxn modelId="{A2866846-5658-4EC6-923B-DD2A6351309F}" srcId="{1290F284-F1D2-4A19-8633-0048C1F6083B}" destId="{7F60D01B-DF2C-4A31-AE1C-922FB28CB2F9}" srcOrd="1" destOrd="0" parTransId="{C17C3890-AB07-44CC-B594-72937BEED1EC}" sibTransId="{119958AE-C419-4303-B469-3B8E00565A38}"/>
    <dgm:cxn modelId="{4D659647-A81D-4854-882B-2BB7732664A6}" type="presOf" srcId="{1492EED0-1A1C-406E-8CC8-3BF23F51CBF8}" destId="{96397323-DAED-475D-9179-3A595A817EA0}" srcOrd="0" destOrd="0" presId="urn:microsoft.com/office/officeart/2005/8/layout/process2"/>
    <dgm:cxn modelId="{6F66FB71-10BD-4E75-934F-71FBC63D065E}" type="presOf" srcId="{119958AE-C419-4303-B469-3B8E00565A38}" destId="{EB038197-007E-4E0F-A748-1D65E3FD5342}" srcOrd="0" destOrd="0" presId="urn:microsoft.com/office/officeart/2005/8/layout/process2"/>
    <dgm:cxn modelId="{60ABD895-47F4-4500-B2AB-BF716D4298BA}" type="presOf" srcId="{674FA861-C97A-4635-AA8B-BF46A62BA2B1}" destId="{FCE16DCB-A791-493A-9D6D-A8B41D39312C}" srcOrd="0" destOrd="0" presId="urn:microsoft.com/office/officeart/2005/8/layout/process2"/>
    <dgm:cxn modelId="{E6FFF0E5-1101-4ACA-B8BC-F73F8D08594A}" type="presOf" srcId="{674FA861-C97A-4635-AA8B-BF46A62BA2B1}" destId="{D27299D7-F8E4-4B40-A8BF-8631D31BDA8C}" srcOrd="1" destOrd="0" presId="urn:microsoft.com/office/officeart/2005/8/layout/process2"/>
    <dgm:cxn modelId="{9F7CACE7-D5CA-4D16-A2A3-C6AA4C4C3301}" srcId="{1290F284-F1D2-4A19-8633-0048C1F6083B}" destId="{1492EED0-1A1C-406E-8CC8-3BF23F51CBF8}" srcOrd="0" destOrd="0" parTransId="{147E49FA-0589-4FA2-8FCA-B17A60CBF94C}" sibTransId="{674FA861-C97A-4635-AA8B-BF46A62BA2B1}"/>
    <dgm:cxn modelId="{BEC3ED4E-5331-40FD-8B06-82EDE93FAEAE}" type="presParOf" srcId="{48F311B2-2773-4A49-A978-1243531571FC}" destId="{96397323-DAED-475D-9179-3A595A817EA0}" srcOrd="0" destOrd="0" presId="urn:microsoft.com/office/officeart/2005/8/layout/process2"/>
    <dgm:cxn modelId="{A9368531-6E0C-49A5-A8B0-93AAD8724FD2}" type="presParOf" srcId="{48F311B2-2773-4A49-A978-1243531571FC}" destId="{FCE16DCB-A791-493A-9D6D-A8B41D39312C}" srcOrd="1" destOrd="0" presId="urn:microsoft.com/office/officeart/2005/8/layout/process2"/>
    <dgm:cxn modelId="{A5A4587C-28C6-4260-95CE-F59679E52D11}" type="presParOf" srcId="{FCE16DCB-A791-493A-9D6D-A8B41D39312C}" destId="{D27299D7-F8E4-4B40-A8BF-8631D31BDA8C}" srcOrd="0" destOrd="0" presId="urn:microsoft.com/office/officeart/2005/8/layout/process2"/>
    <dgm:cxn modelId="{A47A2C5F-591F-4D79-9958-73DB7DB7FAED}" type="presParOf" srcId="{48F311B2-2773-4A49-A978-1243531571FC}" destId="{E6D42B2F-16CF-46B2-8685-10968C46C5E1}" srcOrd="2" destOrd="0" presId="urn:microsoft.com/office/officeart/2005/8/layout/process2"/>
    <dgm:cxn modelId="{0DFFFEA9-B425-46B0-A7C6-89928D868DB9}" type="presParOf" srcId="{48F311B2-2773-4A49-A978-1243531571FC}" destId="{EB038197-007E-4E0F-A748-1D65E3FD5342}" srcOrd="3" destOrd="0" presId="urn:microsoft.com/office/officeart/2005/8/layout/process2"/>
    <dgm:cxn modelId="{14480736-EA5A-4454-ACFA-E1B622CFCFB0}" type="presParOf" srcId="{EB038197-007E-4E0F-A748-1D65E3FD5342}" destId="{EAF3B068-D56B-471B-B2E2-AA2D395A756A}" srcOrd="0" destOrd="0" presId="urn:microsoft.com/office/officeart/2005/8/layout/process2"/>
    <dgm:cxn modelId="{458BCF0C-9095-4FAE-9C76-0814F26A7F14}" type="presParOf" srcId="{48F311B2-2773-4A49-A978-1243531571FC}" destId="{A492C53C-D946-4A9B-B20C-B2A16C2C515B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397323-DAED-475D-9179-3A595A817EA0}">
      <dsp:nvSpPr>
        <dsp:cNvPr id="0" name=""/>
        <dsp:cNvSpPr/>
      </dsp:nvSpPr>
      <dsp:spPr>
        <a:xfrm>
          <a:off x="1305243" y="0"/>
          <a:ext cx="3975888" cy="13503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tx1">
              <a:lumMod val="75000"/>
              <a:lumOff val="2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b="1" kern="1200" dirty="0">
              <a:latin typeface="Calibri" panose="020F0502020204030204" pitchFamily="34" charset="0"/>
              <a:cs typeface="Calibri" panose="020F0502020204030204" pitchFamily="34" charset="0"/>
            </a:rPr>
            <a:t>KKH </a:t>
          </a:r>
          <a:r>
            <a:rPr lang="tr-TR" sz="22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plastisitesinin</a:t>
          </a:r>
          <a:r>
            <a:rPr lang="tr-TR" sz="22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tr-TR" sz="22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inhibisyonu</a:t>
          </a:r>
          <a:r>
            <a:rPr lang="tr-TR" sz="22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tr-TR" sz="2200" b="1" kern="1200" dirty="0"/>
        </a:p>
      </dsp:txBody>
      <dsp:txXfrm>
        <a:off x="1344792" y="39549"/>
        <a:ext cx="3896790" cy="1271205"/>
      </dsp:txXfrm>
    </dsp:sp>
    <dsp:sp modelId="{FCE16DCB-A791-493A-9D6D-A8B41D39312C}">
      <dsp:nvSpPr>
        <dsp:cNvPr id="0" name=""/>
        <dsp:cNvSpPr/>
      </dsp:nvSpPr>
      <dsp:spPr>
        <a:xfrm rot="5400000">
          <a:off x="3040006" y="1384061"/>
          <a:ext cx="506363" cy="6076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800" kern="1200"/>
        </a:p>
      </dsp:txBody>
      <dsp:txXfrm rot="-5400000">
        <a:off x="3110897" y="1434698"/>
        <a:ext cx="364582" cy="354454"/>
      </dsp:txXfrm>
    </dsp:sp>
    <dsp:sp modelId="{E6D42B2F-16CF-46B2-8685-10968C46C5E1}">
      <dsp:nvSpPr>
        <dsp:cNvPr id="0" name=""/>
        <dsp:cNvSpPr/>
      </dsp:nvSpPr>
      <dsp:spPr>
        <a:xfrm>
          <a:off x="1201641" y="2025455"/>
          <a:ext cx="4183092" cy="13503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tx1">
              <a:lumMod val="75000"/>
              <a:lumOff val="2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immünoterapilerle</a:t>
          </a:r>
          <a:r>
            <a:rPr lang="tr-TR" sz="22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tr-TR" sz="22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KKH'nin</a:t>
          </a:r>
          <a:r>
            <a:rPr lang="tr-TR" sz="2200" b="1" kern="1200" dirty="0">
              <a:latin typeface="Calibri" panose="020F0502020204030204" pitchFamily="34" charset="0"/>
              <a:cs typeface="Calibri" panose="020F0502020204030204" pitchFamily="34" charset="0"/>
            </a:rPr>
            <a:t> ortadan kaldırılması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b="1" kern="1200" dirty="0">
              <a:latin typeface="Calibri" panose="020F0502020204030204" pitchFamily="34" charset="0"/>
              <a:cs typeface="Calibri" panose="020F0502020204030204" pitchFamily="34" charset="0"/>
            </a:rPr>
            <a:t>‘’kökten çözüm’’</a:t>
          </a:r>
          <a:endParaRPr lang="tr-TR" sz="2200" b="1" kern="1200" dirty="0"/>
        </a:p>
      </dsp:txBody>
      <dsp:txXfrm>
        <a:off x="1241190" y="2065004"/>
        <a:ext cx="4103994" cy="1271205"/>
      </dsp:txXfrm>
    </dsp:sp>
    <dsp:sp modelId="{EB038197-007E-4E0F-A748-1D65E3FD5342}">
      <dsp:nvSpPr>
        <dsp:cNvPr id="0" name=""/>
        <dsp:cNvSpPr/>
      </dsp:nvSpPr>
      <dsp:spPr>
        <a:xfrm rot="5400000">
          <a:off x="3040006" y="3409516"/>
          <a:ext cx="506363" cy="6076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800" kern="1200"/>
        </a:p>
      </dsp:txBody>
      <dsp:txXfrm rot="-5400000">
        <a:off x="3110897" y="3460153"/>
        <a:ext cx="364582" cy="354454"/>
      </dsp:txXfrm>
    </dsp:sp>
    <dsp:sp modelId="{A492C53C-D946-4A9B-B20C-B2A16C2C515B}">
      <dsp:nvSpPr>
        <dsp:cNvPr id="0" name=""/>
        <dsp:cNvSpPr/>
      </dsp:nvSpPr>
      <dsp:spPr>
        <a:xfrm>
          <a:off x="1238962" y="4050911"/>
          <a:ext cx="4108450" cy="13503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tx1">
              <a:lumMod val="75000"/>
              <a:lumOff val="2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b="1" kern="1200" dirty="0">
              <a:latin typeface="Calibri" panose="020F0502020204030204" pitchFamily="34" charset="0"/>
              <a:cs typeface="Calibri" panose="020F0502020204030204" pitchFamily="34" charset="0"/>
            </a:rPr>
            <a:t>kanser </a:t>
          </a:r>
          <a:r>
            <a:rPr lang="tr-TR" sz="22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nüksü</a:t>
          </a:r>
          <a:r>
            <a:rPr lang="tr-TR" sz="2200" b="1" kern="1200" dirty="0">
              <a:latin typeface="Calibri" panose="020F0502020204030204" pitchFamily="34" charset="0"/>
              <a:cs typeface="Calibri" panose="020F0502020204030204" pitchFamily="34" charset="0"/>
            </a:rPr>
            <a:t> önlenebilir</a:t>
          </a:r>
          <a:endParaRPr lang="tr-TR" sz="2200" b="1" kern="1200" dirty="0"/>
        </a:p>
      </dsp:txBody>
      <dsp:txXfrm>
        <a:off x="1278511" y="4090460"/>
        <a:ext cx="4029352" cy="12712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DBEA00-6F73-48C6-960F-6C42389041A8}" type="datetimeFigureOut">
              <a:rPr lang="tr-TR" smtClean="0"/>
              <a:t>9.05.2022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8DD806-053D-45BA-AB6B-89E3E88E1F9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5720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Bu yılki </a:t>
            </a:r>
            <a:r>
              <a:rPr lang="tr-TR" dirty="0" err="1"/>
              <a:t>Gairdner</a:t>
            </a:r>
            <a:r>
              <a:rPr lang="tr-TR" dirty="0"/>
              <a:t> Vakfı Biyomedikal Araştırma Ödülü, </a:t>
            </a:r>
            <a:r>
              <a:rPr lang="tr-TR" dirty="0" err="1"/>
              <a:t>lösemik</a:t>
            </a:r>
            <a:r>
              <a:rPr lang="tr-TR" dirty="0"/>
              <a:t> kök hücrelerin keşfi ve akut </a:t>
            </a:r>
            <a:r>
              <a:rPr lang="tr-TR" dirty="0" err="1"/>
              <a:t>miyeloid</a:t>
            </a:r>
            <a:r>
              <a:rPr lang="tr-TR" dirty="0"/>
              <a:t> lösemilerin hiyerarşik organizasyonu nedeniyle John </a:t>
            </a:r>
            <a:r>
              <a:rPr lang="tr-TR" dirty="0" err="1"/>
              <a:t>Dick'e</a:t>
            </a:r>
            <a:r>
              <a:rPr lang="tr-TR" dirty="0"/>
              <a:t> </a:t>
            </a:r>
            <a:r>
              <a:rPr lang="tr-TR" dirty="0" err="1"/>
              <a:t>verildi.Çalışmaları</a:t>
            </a:r>
            <a:r>
              <a:rPr lang="tr-TR" dirty="0"/>
              <a:t>, </a:t>
            </a:r>
            <a:r>
              <a:rPr lang="tr-TR" dirty="0" err="1"/>
              <a:t>hematopoietik</a:t>
            </a:r>
            <a:r>
              <a:rPr lang="tr-TR" dirty="0"/>
              <a:t> </a:t>
            </a:r>
            <a:r>
              <a:rPr lang="tr-TR" dirty="0" err="1"/>
              <a:t>maligniteler</a:t>
            </a:r>
            <a:r>
              <a:rPr lang="tr-TR" dirty="0"/>
              <a:t> ve katı tümörler için sayısız klinik çıkarımlarla kanser kök hücre modelinin temelini attı.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8DD806-053D-45BA-AB6B-89E3E88E1F92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87636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8DD806-053D-45BA-AB6B-89E3E88E1F92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4436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8DD806-053D-45BA-AB6B-89E3E88E1F92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9757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68854C02-8C5C-47EB-8CC4-04AF44C520AF}" type="datetimeFigureOut">
              <a:rPr lang="tr-TR" smtClean="0"/>
              <a:t>9.05.2022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D0FE083-05FC-41D9-9B75-6AEF3FFAE30A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1230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54C02-8C5C-47EB-8CC4-04AF44C520AF}" type="datetimeFigureOut">
              <a:rPr lang="tr-TR" smtClean="0"/>
              <a:t>9.05.2022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FE083-05FC-41D9-9B75-6AEF3FFAE30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2844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54C02-8C5C-47EB-8CC4-04AF44C520AF}" type="datetimeFigureOut">
              <a:rPr lang="tr-TR" smtClean="0"/>
              <a:t>9.05.2022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FE083-05FC-41D9-9B75-6AEF3FFAE30A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7569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54C02-8C5C-47EB-8CC4-04AF44C520AF}" type="datetimeFigureOut">
              <a:rPr lang="tr-TR" smtClean="0"/>
              <a:t>9.05.2022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FE083-05FC-41D9-9B75-6AEF3FFAE30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8602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54C02-8C5C-47EB-8CC4-04AF44C520AF}" type="datetimeFigureOut">
              <a:rPr lang="tr-TR" smtClean="0"/>
              <a:t>9.05.2022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FE083-05FC-41D9-9B75-6AEF3FFAE30A}" type="slidenum">
              <a:rPr lang="tr-TR" smtClean="0"/>
              <a:t>‹#›</a:t>
            </a:fld>
            <a:endParaRPr lang="tr-T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9222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54C02-8C5C-47EB-8CC4-04AF44C520AF}" type="datetimeFigureOut">
              <a:rPr lang="tr-TR" smtClean="0"/>
              <a:t>9.05.2022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FE083-05FC-41D9-9B75-6AEF3FFAE30A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8032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54C02-8C5C-47EB-8CC4-04AF44C520AF}" type="datetimeFigureOut">
              <a:rPr lang="tr-TR" smtClean="0"/>
              <a:t>9.05.2022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FE083-05FC-41D9-9B75-6AEF3FFAE30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54295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54C02-8C5C-47EB-8CC4-04AF44C520AF}" type="datetimeFigureOut">
              <a:rPr lang="tr-TR" smtClean="0"/>
              <a:t>9.05.2022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FE083-05FC-41D9-9B75-6AEF3FFAE30A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8994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54C02-8C5C-47EB-8CC4-04AF44C520AF}" type="datetimeFigureOut">
              <a:rPr lang="tr-TR" smtClean="0"/>
              <a:t>9.05.2022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FE083-05FC-41D9-9B75-6AEF3FFAE30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26841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54C02-8C5C-47EB-8CC4-04AF44C520AF}" type="datetimeFigureOut">
              <a:rPr lang="tr-TR" smtClean="0"/>
              <a:t>9.05.2022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FE083-05FC-41D9-9B75-6AEF3FFAE30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66093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54C02-8C5C-47EB-8CC4-04AF44C520AF}" type="datetimeFigureOut">
              <a:rPr lang="tr-TR" smtClean="0"/>
              <a:t>9.05.2022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FE083-05FC-41D9-9B75-6AEF3FFAE30A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7206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54C02-8C5C-47EB-8CC4-04AF44C520AF}" type="datetimeFigureOut">
              <a:rPr lang="tr-TR" smtClean="0"/>
              <a:t>9.05.2022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FE083-05FC-41D9-9B75-6AEF3FFAE30A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55921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54C02-8C5C-47EB-8CC4-04AF44C520AF}" type="datetimeFigureOut">
              <a:rPr lang="tr-TR" smtClean="0"/>
              <a:t>9.05.2022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FE083-05FC-41D9-9B75-6AEF3FFAE30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891776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54C02-8C5C-47EB-8CC4-04AF44C520AF}" type="datetimeFigureOut">
              <a:rPr lang="tr-TR" smtClean="0"/>
              <a:t>9.05.2022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FE083-05FC-41D9-9B75-6AEF3FFAE30A}" type="slidenum">
              <a:rPr lang="tr-TR" smtClean="0"/>
              <a:t>‹#›</a:t>
            </a:fld>
            <a:endParaRPr lang="tr-T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93369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54C02-8C5C-47EB-8CC4-04AF44C520AF}" type="datetimeFigureOut">
              <a:rPr lang="tr-TR" smtClean="0"/>
              <a:t>9.05.2022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FE083-05FC-41D9-9B75-6AEF3FFAE30A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17070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54C02-8C5C-47EB-8CC4-04AF44C520AF}" type="datetimeFigureOut">
              <a:rPr lang="tr-TR" smtClean="0"/>
              <a:t>9.05.2022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FE083-05FC-41D9-9B75-6AEF3FFAE30A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82670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54C02-8C5C-47EB-8CC4-04AF44C520AF}" type="datetimeFigureOut">
              <a:rPr lang="tr-TR" smtClean="0"/>
              <a:t>9.05.2022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FE083-05FC-41D9-9B75-6AEF3FFAE30A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7692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8854C02-8C5C-47EB-8CC4-04AF44C520AF}" type="datetimeFigureOut">
              <a:rPr lang="tr-TR" smtClean="0"/>
              <a:t>9.05.2022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D0FE083-05FC-41D9-9B75-6AEF3FFAE30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50143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f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8912E7F-06E3-4256-B438-F5FFA38D4B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4F5286AF-C408-4C46-B589-2ED25E64A0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886" y="596348"/>
            <a:ext cx="10672934" cy="40238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38D8F12F-3393-40E0-AB66-E7D0E148F6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9756" y="4716007"/>
            <a:ext cx="4492487" cy="7306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12698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FC1A483-ED7E-4A26-865A-A3BF0464C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0" i="0" dirty="0">
                <a:solidFill>
                  <a:srgbClr val="000000"/>
                </a:solidFill>
                <a:effectLst/>
                <a:latin typeface="Linux Libertine"/>
              </a:rPr>
              <a:t>John Edgar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Linux Libertine"/>
              </a:rPr>
              <a:t>Dick</a:t>
            </a:r>
            <a:br>
              <a:rPr lang="tr-TR" b="0" i="0" dirty="0">
                <a:solidFill>
                  <a:srgbClr val="000000"/>
                </a:solidFill>
                <a:effectLst/>
                <a:latin typeface="Linux Libertine"/>
              </a:rPr>
            </a:br>
            <a:endParaRPr lang="tr-TR" dirty="0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BC46C682-EADE-40CB-BD1F-E0004A371D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039" y="2445026"/>
            <a:ext cx="4009910" cy="37225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Metin kutusu 8">
            <a:extLst>
              <a:ext uri="{FF2B5EF4-FFF2-40B4-BE49-F238E27FC236}">
                <a16:creationId xmlns:a16="http://schemas.microsoft.com/office/drawing/2014/main" id="{CB34CDC0-1952-4A67-A874-6C8F6CE20C8F}"/>
              </a:ext>
            </a:extLst>
          </p:cNvPr>
          <p:cNvSpPr txBox="1"/>
          <p:nvPr/>
        </p:nvSpPr>
        <p:spPr>
          <a:xfrm>
            <a:off x="6096000" y="2905521"/>
            <a:ext cx="4515977" cy="224676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sv-SE" sz="2000" b="0" i="0" dirty="0">
                <a:solidFill>
                  <a:srgbClr val="4D515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Kanada'da Toronto Üniversitesi'nde Moleküler Genetik Bölümü'nde Profesör</a:t>
            </a:r>
            <a:endParaRPr lang="tr-TR" sz="2000" b="0" i="0" dirty="0">
              <a:solidFill>
                <a:srgbClr val="4D5156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sz="2000" dirty="0">
              <a:solidFill>
                <a:srgbClr val="4D515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dirty="0">
                <a:solidFill>
                  <a:srgbClr val="4D515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Lösemi  kök hücresini ilk tanımlayan kişi</a:t>
            </a:r>
          </a:p>
          <a:p>
            <a:endParaRPr lang="tr-TR" sz="2000" dirty="0">
              <a:solidFill>
                <a:srgbClr val="4D515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dirty="0">
                <a:solidFill>
                  <a:srgbClr val="4D515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2022 Kanada </a:t>
            </a:r>
            <a:r>
              <a:rPr lang="tr-TR" sz="2000" dirty="0" err="1">
                <a:solidFill>
                  <a:srgbClr val="4D515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Gairdner</a:t>
            </a:r>
            <a:r>
              <a:rPr lang="tr-TR" sz="2000" dirty="0">
                <a:solidFill>
                  <a:srgbClr val="4D515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Vakfı Biyomedikal Araştırma Ödülü kendisine verildi.</a:t>
            </a:r>
          </a:p>
        </p:txBody>
      </p:sp>
    </p:spTree>
    <p:extLst>
      <p:ext uri="{BB962C8B-B14F-4D97-AF65-F5344CB8AC3E}">
        <p14:creationId xmlns:p14="http://schemas.microsoft.com/office/powerpoint/2010/main" val="1924824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BE1FE60-9037-4F3E-928E-17E2D16A3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D4968B70-41DF-4713-8296-464FC95C05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006" y="982132"/>
            <a:ext cx="5729830" cy="27052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58CB261E-4296-4A7E-8418-425412D114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38" y="1047750"/>
            <a:ext cx="4171168" cy="4762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Metin kutusu 11">
            <a:extLst>
              <a:ext uri="{FF2B5EF4-FFF2-40B4-BE49-F238E27FC236}">
                <a16:creationId xmlns:a16="http://schemas.microsoft.com/office/drawing/2014/main" id="{C58E85D6-C538-4451-A1B7-605D535CE1D7}"/>
              </a:ext>
            </a:extLst>
          </p:cNvPr>
          <p:cNvSpPr txBox="1"/>
          <p:nvPr/>
        </p:nvSpPr>
        <p:spPr>
          <a:xfrm>
            <a:off x="5210342" y="4286921"/>
            <a:ext cx="58794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1960'larda,  Kanadalı biyologlar James </a:t>
            </a:r>
            <a:r>
              <a:rPr lang="tr-TR" b="1" dirty="0" err="1"/>
              <a:t>Till</a:t>
            </a:r>
            <a:r>
              <a:rPr lang="tr-TR" b="1" dirty="0"/>
              <a:t> ve Ernest </a:t>
            </a:r>
            <a:r>
              <a:rPr lang="tr-TR" b="1" dirty="0" err="1"/>
              <a:t>McCulloch’ın</a:t>
            </a:r>
            <a:r>
              <a:rPr lang="tr-TR" b="1" dirty="0"/>
              <a:t> kök hücre keşfi ile modern HKH çalışmaları başlamıştır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57348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12CFC06-DA6E-4694-8F36-4855051E57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1449" y="989045"/>
            <a:ext cx="5366954" cy="4886823"/>
          </a:xfrm>
        </p:spPr>
        <p:txBody>
          <a:bodyPr>
            <a:normAutofit/>
          </a:bodyPr>
          <a:lstStyle/>
          <a:p>
            <a:endParaRPr lang="tr-TR" dirty="0"/>
          </a:p>
          <a:p>
            <a:pPr lvl="1"/>
            <a:r>
              <a:rPr lang="tr-TR" sz="1800" b="1" dirty="0"/>
              <a:t>Birçok dokunun hücresel </a:t>
            </a:r>
            <a:r>
              <a:rPr lang="tr-TR" sz="1800" b="1" dirty="0" err="1"/>
              <a:t>rejenerasyonu</a:t>
            </a:r>
            <a:r>
              <a:rPr lang="tr-TR" sz="1800" b="1" dirty="0"/>
              <a:t>, dokuya özgü  kök hücreler tarafından yürütülür</a:t>
            </a:r>
          </a:p>
          <a:p>
            <a:pPr lvl="1"/>
            <a:endParaRPr lang="tr-TR" sz="1800" b="1" dirty="0"/>
          </a:p>
          <a:p>
            <a:pPr lvl="1"/>
            <a:r>
              <a:rPr lang="tr-TR" sz="1800" b="1" dirty="0"/>
              <a:t>Somatik kök hücrelerin </a:t>
            </a:r>
            <a:r>
              <a:rPr lang="tr-TR" sz="1800" b="1" dirty="0" err="1"/>
              <a:t>rejeneratif</a:t>
            </a:r>
            <a:r>
              <a:rPr lang="tr-TR" sz="1800" b="1" dirty="0"/>
              <a:t> kapasitesine en iyi örnek, kemik iliğinde bulunan </a:t>
            </a:r>
            <a:r>
              <a:rPr lang="tr-TR" sz="1800" b="1" dirty="0" err="1"/>
              <a:t>hematopoietik</a:t>
            </a:r>
            <a:r>
              <a:rPr lang="tr-TR" sz="1800" b="1" dirty="0"/>
              <a:t> kök hücrelerdir (HKH)</a:t>
            </a:r>
          </a:p>
          <a:p>
            <a:endParaRPr lang="tr-TR" sz="1800" b="1" dirty="0"/>
          </a:p>
          <a:p>
            <a:pPr lvl="1"/>
            <a:r>
              <a:rPr lang="tr-TR" sz="1800" b="1" dirty="0" err="1"/>
              <a:t>HKH'ler</a:t>
            </a:r>
            <a:r>
              <a:rPr lang="tr-TR" sz="1800" b="1" dirty="0"/>
              <a:t> kendi kendini yenileme yeteneğine sahiptir ve yaşam boyu </a:t>
            </a:r>
            <a:r>
              <a:rPr lang="tr-TR" sz="1800" b="1" dirty="0" err="1"/>
              <a:t>hematopoietik</a:t>
            </a:r>
            <a:r>
              <a:rPr lang="tr-TR" sz="1800" b="1" dirty="0"/>
              <a:t>  ve </a:t>
            </a:r>
            <a:r>
              <a:rPr lang="tr-TR" sz="1800" b="1" dirty="0" err="1"/>
              <a:t>immün</a:t>
            </a:r>
            <a:r>
              <a:rPr lang="tr-TR" sz="1800" b="1" dirty="0"/>
              <a:t> hücrelerinin üretilmesinden ve yenilenmesinden sorumludur.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B248A58A-3FCC-4388-80BA-37C499E460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6789" y="1351005"/>
            <a:ext cx="4355714" cy="4621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71030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F9AAD7A-D8A2-4530-931C-584ED244B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683" y="1671383"/>
            <a:ext cx="9601196" cy="2455773"/>
          </a:xfrm>
        </p:spPr>
        <p:txBody>
          <a:bodyPr>
            <a:normAutofit/>
          </a:bodyPr>
          <a:lstStyle/>
          <a:p>
            <a:r>
              <a:rPr lang="tr-TR" sz="1900" b="1" dirty="0">
                <a:latin typeface="Calibri" panose="020F0502020204030204" pitchFamily="34" charset="0"/>
                <a:cs typeface="Calibri" panose="020F0502020204030204" pitchFamily="34" charset="0"/>
              </a:rPr>
              <a:t>Lösemiler gibi çeşitli hematolojik kanserler, </a:t>
            </a:r>
            <a:r>
              <a:rPr lang="tr-TR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hematopoietik</a:t>
            </a:r>
            <a:r>
              <a:rPr lang="tr-TR" sz="1900" b="1" dirty="0">
                <a:latin typeface="Calibri" panose="020F0502020204030204" pitchFamily="34" charset="0"/>
                <a:cs typeface="Calibri" panose="020F0502020204030204" pitchFamily="34" charset="0"/>
              </a:rPr>
              <a:t> kök ve </a:t>
            </a:r>
            <a:r>
              <a:rPr lang="tr-TR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progenitör</a:t>
            </a:r>
            <a:r>
              <a:rPr lang="tr-TR" sz="1900" b="1" dirty="0">
                <a:latin typeface="Calibri" panose="020F0502020204030204" pitchFamily="34" charset="0"/>
                <a:cs typeface="Calibri" panose="020F0502020204030204" pitchFamily="34" charset="0"/>
              </a:rPr>
              <a:t> hücrelerden (HKPH) üretilir.</a:t>
            </a:r>
          </a:p>
          <a:p>
            <a:pPr lvl="1"/>
            <a:r>
              <a:rPr lang="tr-TR" sz="1700" b="1" dirty="0">
                <a:latin typeface="Calibri" panose="020F0502020204030204" pitchFamily="34" charset="0"/>
                <a:cs typeface="Calibri" panose="020F0502020204030204" pitchFamily="34" charset="0"/>
              </a:rPr>
              <a:t>Sağlıklı </a:t>
            </a:r>
            <a:r>
              <a:rPr lang="tr-TR" sz="1700" b="1" dirty="0" err="1">
                <a:latin typeface="Calibri" panose="020F0502020204030204" pitchFamily="34" charset="0"/>
                <a:cs typeface="Calibri" panose="020F0502020204030204" pitchFamily="34" charset="0"/>
              </a:rPr>
              <a:t>hematopoietik</a:t>
            </a:r>
            <a:r>
              <a:rPr lang="tr-TR" sz="1700" b="1" dirty="0">
                <a:latin typeface="Calibri" panose="020F0502020204030204" pitchFamily="34" charset="0"/>
                <a:cs typeface="Calibri" panose="020F0502020204030204" pitchFamily="34" charset="0"/>
              </a:rPr>
              <a:t> sistemi &gt;&gt;&gt;genetik ve </a:t>
            </a:r>
            <a:r>
              <a:rPr lang="tr-TR" sz="1700" b="1" dirty="0" err="1">
                <a:latin typeface="Calibri" panose="020F0502020204030204" pitchFamily="34" charset="0"/>
                <a:cs typeface="Calibri" panose="020F0502020204030204" pitchFamily="34" charset="0"/>
              </a:rPr>
              <a:t>epigenetik</a:t>
            </a:r>
            <a:r>
              <a:rPr lang="tr-TR" sz="1700" b="1" dirty="0">
                <a:latin typeface="Calibri" panose="020F0502020204030204" pitchFamily="34" charset="0"/>
                <a:cs typeface="Calibri" panose="020F0502020204030204" pitchFamily="34" charset="0"/>
              </a:rPr>
              <a:t> mutasyonlar </a:t>
            </a:r>
          </a:p>
          <a:p>
            <a:pPr lvl="1"/>
            <a:r>
              <a:rPr lang="tr-TR" sz="17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Malign</a:t>
            </a:r>
            <a:r>
              <a:rPr lang="tr-TR" sz="1700" b="1" dirty="0">
                <a:latin typeface="Calibri" panose="020F0502020204030204" pitchFamily="34" charset="0"/>
                <a:cs typeface="Calibri" panose="020F0502020204030204" pitchFamily="34" charset="0"/>
              </a:rPr>
              <a:t> transformasyon &gt;&gt;&gt;</a:t>
            </a:r>
            <a:r>
              <a:rPr lang="tr-TR" sz="1700" b="1" dirty="0" err="1">
                <a:latin typeface="Calibri" panose="020F0502020204030204" pitchFamily="34" charset="0"/>
                <a:cs typeface="Calibri" panose="020F0502020204030204" pitchFamily="34" charset="0"/>
              </a:rPr>
              <a:t>HKPH'lerin</a:t>
            </a:r>
            <a:r>
              <a:rPr lang="tr-TR" sz="1700" b="1" dirty="0">
                <a:latin typeface="Calibri" panose="020F0502020204030204" pitchFamily="34" charset="0"/>
                <a:cs typeface="Calibri" panose="020F0502020204030204" pitchFamily="34" charset="0"/>
              </a:rPr>
              <a:t> farklılaşmasında blok&gt;&gt;&gt;kemik iliğinde veya diğer </a:t>
            </a:r>
            <a:r>
              <a:rPr lang="tr-TR" sz="1700" b="1" dirty="0" err="1">
                <a:latin typeface="Calibri" panose="020F0502020204030204" pitchFamily="34" charset="0"/>
                <a:cs typeface="Calibri" panose="020F0502020204030204" pitchFamily="34" charset="0"/>
              </a:rPr>
              <a:t>hematopoietik</a:t>
            </a:r>
            <a:r>
              <a:rPr lang="tr-TR" sz="1700" b="1" dirty="0">
                <a:latin typeface="Calibri" panose="020F0502020204030204" pitchFamily="34" charset="0"/>
                <a:cs typeface="Calibri" panose="020F0502020204030204" pitchFamily="34" charset="0"/>
              </a:rPr>
              <a:t> organlarda işlevsiz </a:t>
            </a:r>
            <a:r>
              <a:rPr lang="tr-TR" sz="1700" b="1" dirty="0" err="1">
                <a:latin typeface="Calibri" panose="020F0502020204030204" pitchFamily="34" charset="0"/>
                <a:cs typeface="Calibri" panose="020F0502020204030204" pitchFamily="34" charset="0"/>
              </a:rPr>
              <a:t>lösemik</a:t>
            </a:r>
            <a:r>
              <a:rPr lang="tr-TR" sz="17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700" b="1" dirty="0" err="1">
                <a:latin typeface="Calibri" panose="020F0502020204030204" pitchFamily="34" charset="0"/>
                <a:cs typeface="Calibri" panose="020F0502020204030204" pitchFamily="34" charset="0"/>
              </a:rPr>
              <a:t>progenitörler</a:t>
            </a:r>
            <a:r>
              <a:rPr lang="tr-TR" sz="1700" b="1" dirty="0">
                <a:latin typeface="Calibri" panose="020F0502020204030204" pitchFamily="34" charset="0"/>
                <a:cs typeface="Calibri" panose="020F0502020204030204" pitchFamily="34" charset="0"/>
              </a:rPr>
              <a:t> birikir.</a:t>
            </a:r>
            <a:endParaRPr lang="tr-TR" dirty="0"/>
          </a:p>
          <a:p>
            <a:pPr lvl="1"/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726881C3-B77B-44E9-B143-98BE4D953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919" y="3731740"/>
            <a:ext cx="7101016" cy="22437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59638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3C23B90-8A7E-4AD7-AE69-21E7450A4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9841" y="4648569"/>
            <a:ext cx="9601196" cy="1139561"/>
          </a:xfrm>
          <a:ln w="38100"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1988'de John </a:t>
            </a:r>
            <a:r>
              <a:rPr lang="tr-TR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Dick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 ve ark, sağlıklı ve </a:t>
            </a:r>
            <a:r>
              <a:rPr lang="tr-TR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malign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 insan kemik iliğini kök hücrelerini </a:t>
            </a:r>
            <a:r>
              <a:rPr lang="tr-TR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immün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 sistemi zayıf farelere transfer ederek </a:t>
            </a:r>
            <a:r>
              <a:rPr lang="tr-TR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ksenograft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  modellerini tanıttılar.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A2E6231-B080-4E4F-AEE8-BACFE51645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558" r="433"/>
          <a:stretch/>
        </p:blipFill>
        <p:spPr>
          <a:xfrm>
            <a:off x="1329841" y="2623929"/>
            <a:ext cx="9532317" cy="18391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DE66B978-8034-4171-86E5-3BE142802951}"/>
              </a:ext>
            </a:extLst>
          </p:cNvPr>
          <p:cNvSpPr txBox="1"/>
          <p:nvPr/>
        </p:nvSpPr>
        <p:spPr>
          <a:xfrm>
            <a:off x="1329841" y="1246344"/>
            <a:ext cx="9532317" cy="923330"/>
          </a:xfrm>
          <a:prstGeom prst="rect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İnsan HKH’ </a:t>
            </a:r>
            <a:r>
              <a:rPr lang="tr-TR" b="1" dirty="0" err="1">
                <a:latin typeface="Calibri" panose="020F0502020204030204" pitchFamily="34" charset="0"/>
                <a:cs typeface="Calibri" panose="020F0502020204030204" pitchFamily="34" charset="0"/>
              </a:rPr>
              <a:t>lerinin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 fare </a:t>
            </a:r>
            <a:r>
              <a:rPr lang="tr-TR" b="1" dirty="0" err="1">
                <a:latin typeface="Calibri" panose="020F0502020204030204" pitchFamily="34" charset="0"/>
                <a:cs typeface="Calibri" panose="020F0502020204030204" pitchFamily="34" charset="0"/>
              </a:rPr>
              <a:t>immün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 sistemi tarafından reddedilmesi ve farelerde </a:t>
            </a:r>
            <a:r>
              <a:rPr lang="tr-TR" b="1" dirty="0" err="1">
                <a:latin typeface="Calibri" panose="020F0502020204030204" pitchFamily="34" charset="0"/>
                <a:cs typeface="Calibri" panose="020F0502020204030204" pitchFamily="34" charset="0"/>
              </a:rPr>
              <a:t>hematopoez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  için gerekli olan </a:t>
            </a:r>
            <a:r>
              <a:rPr lang="tr-TR" b="1" dirty="0" err="1">
                <a:latin typeface="Calibri" panose="020F0502020204030204" pitchFamily="34" charset="0"/>
                <a:cs typeface="Calibri" panose="020F0502020204030204" pitchFamily="34" charset="0"/>
              </a:rPr>
              <a:t>sitokinlerin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  çapraz </a:t>
            </a:r>
            <a:r>
              <a:rPr lang="tr-TR" b="1" dirty="0" err="1">
                <a:latin typeface="Calibri" panose="020F0502020204030204" pitchFamily="34" charset="0"/>
                <a:cs typeface="Calibri" panose="020F0502020204030204" pitchFamily="34" charset="0"/>
              </a:rPr>
              <a:t>reaktivite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 eksikliği, </a:t>
            </a:r>
            <a:r>
              <a:rPr lang="tr-TR" b="1" dirty="0" err="1">
                <a:latin typeface="Calibri" panose="020F0502020204030204" pitchFamily="34" charset="0"/>
                <a:cs typeface="Calibri" panose="020F0502020204030204" pitchFamily="34" charset="0"/>
              </a:rPr>
              <a:t>ksenograft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 modellerinin geliştirilmesinde ana engellerdi</a:t>
            </a:r>
          </a:p>
        </p:txBody>
      </p:sp>
    </p:spTree>
    <p:extLst>
      <p:ext uri="{BB962C8B-B14F-4D97-AF65-F5344CB8AC3E}">
        <p14:creationId xmlns:p14="http://schemas.microsoft.com/office/powerpoint/2010/main" val="1577469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640E095-EAEE-4598-96C8-23255CF3B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/>
              <a:t>Lösemilerde kök hücreler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D26BAF5-0245-4367-B91F-98A5132F0A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3570050"/>
            <a:ext cx="9601196" cy="2305817"/>
          </a:xfrm>
        </p:spPr>
        <p:txBody>
          <a:bodyPr>
            <a:normAutofit/>
          </a:bodyPr>
          <a:lstStyle/>
          <a:p>
            <a:r>
              <a:rPr lang="tr-TR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Undiferansiye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lösemik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 hücrelerin ve </a:t>
            </a:r>
            <a:r>
              <a:rPr lang="tr-TR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HKH'lerin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 yüksek oranda örtüşen özellikleri nedeniyle,</a:t>
            </a:r>
          </a:p>
          <a:p>
            <a:pPr lvl="1"/>
            <a:r>
              <a:rPr lang="tr-TR" sz="1800" b="1" dirty="0">
                <a:latin typeface="Calibri" panose="020F0502020204030204" pitchFamily="34" charset="0"/>
                <a:cs typeface="Calibri" panose="020F0502020204030204" pitchFamily="34" charset="0"/>
              </a:rPr>
              <a:t>John </a:t>
            </a:r>
            <a:r>
              <a:rPr lang="tr-TR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Dick</a:t>
            </a:r>
            <a:r>
              <a:rPr lang="tr-TR" sz="1800" b="1" dirty="0">
                <a:latin typeface="Calibri" panose="020F0502020204030204" pitchFamily="34" charset="0"/>
                <a:cs typeface="Calibri" panose="020F0502020204030204" pitchFamily="34" charset="0"/>
              </a:rPr>
              <a:t> ve ark, 1997 de , </a:t>
            </a:r>
            <a:r>
              <a:rPr lang="tr-TR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AML’nin</a:t>
            </a:r>
            <a:r>
              <a:rPr lang="tr-TR" sz="1800" b="1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tr-TR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malign</a:t>
            </a:r>
            <a:r>
              <a:rPr lang="tr-TR" sz="1800" b="1" dirty="0">
                <a:latin typeface="Calibri" panose="020F0502020204030204" pitchFamily="34" charset="0"/>
                <a:cs typeface="Calibri" panose="020F0502020204030204" pitchFamily="34" charset="0"/>
              </a:rPr>
              <a:t> hücre </a:t>
            </a:r>
            <a:r>
              <a:rPr lang="tr-TR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orjinini</a:t>
            </a:r>
            <a:r>
              <a:rPr lang="tr-TR" sz="1800" b="1" dirty="0">
                <a:latin typeface="Calibri" panose="020F0502020204030204" pitchFamily="34" charset="0"/>
                <a:cs typeface="Calibri" panose="020F0502020204030204" pitchFamily="34" charset="0"/>
              </a:rPr>
              <a:t>, primitif  kök veya erken </a:t>
            </a:r>
            <a:r>
              <a:rPr lang="tr-TR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progenitör</a:t>
            </a:r>
            <a:r>
              <a:rPr lang="tr-TR" sz="1800" b="1" dirty="0">
                <a:latin typeface="Calibri" panose="020F0502020204030204" pitchFamily="34" charset="0"/>
                <a:cs typeface="Calibri" panose="020F0502020204030204" pitchFamily="34" charset="0"/>
              </a:rPr>
              <a:t> hücrenin oluşturduğu hipotezini sundular</a:t>
            </a:r>
          </a:p>
          <a:p>
            <a:pPr lvl="1"/>
            <a:r>
              <a:rPr lang="tr-TR" b="1" dirty="0" err="1"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tr-TR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ösemik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 kök hücre (LKH) tanımladılar</a:t>
            </a:r>
            <a:endParaRPr lang="tr-TR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DC36AAA7-32F2-463B-8135-E108AAF51B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299" y="982132"/>
            <a:ext cx="9776298" cy="19304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8418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F4602F8C-E1EC-4202-83F7-93670CAFAE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4E31948-EA92-4179-8BB5-5451F6E3D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3" y="1092200"/>
            <a:ext cx="5942687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İçerik Yer Tutucusu 4">
            <a:extLst>
              <a:ext uri="{FF2B5EF4-FFF2-40B4-BE49-F238E27FC236}">
                <a16:creationId xmlns:a16="http://schemas.microsoft.com/office/drawing/2014/main" id="{64E5D01D-71E7-44B5-B4C5-26AB29CEC89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60" r="24770" b="2"/>
          <a:stretch/>
        </p:blipFill>
        <p:spPr>
          <a:xfrm>
            <a:off x="1412683" y="1410208"/>
            <a:ext cx="5278777" cy="3858780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483CC4B-D7FE-41C7-8BDC-1FF487C9CC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20089" y="2400639"/>
            <a:ext cx="337650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3531F8C-F478-4BE7-9039-89B857D188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5330" y="1529478"/>
            <a:ext cx="4346026" cy="44656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LKH'ler</a:t>
            </a:r>
            <a:endParaRPr lang="tr-TR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tr-TR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tr-TR" sz="1800" b="1" dirty="0">
                <a:latin typeface="Calibri" panose="020F0502020204030204" pitchFamily="34" charset="0"/>
                <a:cs typeface="Calibri" panose="020F0502020204030204" pitchFamily="34" charset="0"/>
              </a:rPr>
              <a:t>kendi kendini yenileme kapasitesine sahiptirler </a:t>
            </a:r>
          </a:p>
          <a:p>
            <a:pPr lvl="1">
              <a:lnSpc>
                <a:spcPct val="90000"/>
              </a:lnSpc>
            </a:pPr>
            <a:r>
              <a:rPr lang="tr-TR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reversible</a:t>
            </a:r>
            <a:r>
              <a:rPr lang="tr-TR" sz="1800" b="1" dirty="0">
                <a:latin typeface="Calibri" panose="020F0502020204030204" pitchFamily="34" charset="0"/>
                <a:cs typeface="Calibri" panose="020F0502020204030204" pitchFamily="34" charset="0"/>
              </a:rPr>
              <a:t> olarak sessizlik/uyku hali durumuna girebilirler</a:t>
            </a:r>
          </a:p>
          <a:p>
            <a:pPr lvl="1">
              <a:lnSpc>
                <a:spcPct val="90000"/>
              </a:lnSpc>
            </a:pPr>
            <a:r>
              <a:rPr lang="tr-TR" sz="1800" b="1" dirty="0">
                <a:latin typeface="Calibri" panose="020F0502020204030204" pitchFamily="34" charset="0"/>
                <a:cs typeface="Calibri" panose="020F0502020204030204" pitchFamily="34" charset="0"/>
              </a:rPr>
              <a:t>standart kemoterapi tedavisine direnirler</a:t>
            </a:r>
          </a:p>
          <a:p>
            <a:pPr lvl="1">
              <a:lnSpc>
                <a:spcPct val="90000"/>
              </a:lnSpc>
            </a:pPr>
            <a:r>
              <a:rPr lang="tr-TR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remisyondan</a:t>
            </a:r>
            <a:r>
              <a:rPr lang="tr-TR" sz="1800" b="1" dirty="0">
                <a:latin typeface="Calibri" panose="020F0502020204030204" pitchFamily="34" charset="0"/>
                <a:cs typeface="Calibri" panose="020F0502020204030204" pitchFamily="34" charset="0"/>
              </a:rPr>
              <a:t> sonra hastalığı yeniden başlatarak </a:t>
            </a:r>
            <a:r>
              <a:rPr lang="tr-TR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nüksü</a:t>
            </a:r>
            <a:r>
              <a:rPr lang="tr-TR" sz="1800" b="1" dirty="0">
                <a:latin typeface="Calibri" panose="020F0502020204030204" pitchFamily="34" charset="0"/>
                <a:cs typeface="Calibri" panose="020F0502020204030204" pitchFamily="34" charset="0"/>
              </a:rPr>
              <a:t> tetiklerler</a:t>
            </a:r>
          </a:p>
          <a:p>
            <a:pPr lvl="1">
              <a:lnSpc>
                <a:spcPct val="90000"/>
              </a:lnSpc>
            </a:pPr>
            <a:r>
              <a:rPr lang="tr-TR" sz="1800" b="1" dirty="0">
                <a:latin typeface="Calibri" panose="020F0502020204030204" pitchFamily="34" charset="0"/>
                <a:cs typeface="Calibri" panose="020F0502020204030204" pitchFamily="34" charset="0"/>
              </a:rPr>
              <a:t>tümör içi </a:t>
            </a:r>
            <a:r>
              <a:rPr lang="tr-TR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heterojenite</a:t>
            </a:r>
            <a:r>
              <a:rPr lang="tr-TR" sz="1800" b="1" dirty="0">
                <a:latin typeface="Calibri" panose="020F0502020204030204" pitchFamily="34" charset="0"/>
                <a:cs typeface="Calibri" panose="020F0502020204030204" pitchFamily="34" charset="0"/>
              </a:rPr>
              <a:t> gösterirler</a:t>
            </a:r>
          </a:p>
          <a:p>
            <a:pPr lvl="1">
              <a:lnSpc>
                <a:spcPct val="90000"/>
              </a:lnSpc>
            </a:pPr>
            <a:endParaRPr lang="tr-TR" sz="13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123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B46E4E4-A93D-42F1-AF7D-B336361A6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3200769"/>
            <a:ext cx="9920730" cy="2675099"/>
          </a:xfrm>
        </p:spPr>
        <p:txBody>
          <a:bodyPr>
            <a:normAutofit/>
          </a:bodyPr>
          <a:lstStyle/>
          <a:p>
            <a:r>
              <a:rPr lang="tr-TR" sz="2000" b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Reya</a:t>
            </a:r>
            <a:r>
              <a:rPr lang="tr-TR" sz="2000" b="1" u="sng" dirty="0">
                <a:latin typeface="Calibri" panose="020F0502020204030204" pitchFamily="34" charset="0"/>
                <a:cs typeface="Calibri" panose="020F0502020204030204" pitchFamily="34" charset="0"/>
              </a:rPr>
              <a:t> ve ark. 2001</a:t>
            </a:r>
            <a:endParaRPr lang="tr-T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tr-TR" sz="1800" b="1" dirty="0">
                <a:latin typeface="Calibri" panose="020F0502020204030204" pitchFamily="34" charset="0"/>
                <a:cs typeface="Calibri" panose="020F0502020204030204" pitchFamily="34" charset="0"/>
              </a:rPr>
              <a:t>Kanser dokusunda,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tedaviden sonra tümörü </a:t>
            </a:r>
            <a:r>
              <a:rPr lang="tr-TR" b="1" dirty="0" err="1">
                <a:latin typeface="Calibri" panose="020F0502020204030204" pitchFamily="34" charset="0"/>
                <a:cs typeface="Calibri" panose="020F0502020204030204" pitchFamily="34" charset="0"/>
              </a:rPr>
              <a:t>klonal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 olarak </a:t>
            </a:r>
            <a:r>
              <a:rPr lang="tr-TR" b="1" dirty="0" err="1">
                <a:latin typeface="Calibri" panose="020F0502020204030204" pitchFamily="34" charset="0"/>
                <a:cs typeface="Calibri" panose="020F0502020204030204" pitchFamily="34" charset="0"/>
              </a:rPr>
              <a:t>rejenere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 edebilen, sınırsız kendi kendini yenileme potansiyeline sahip,  birkaç kök hücre benzeri kanser hücresi bulunur</a:t>
            </a:r>
          </a:p>
          <a:p>
            <a:pPr lvl="1"/>
            <a:endParaRPr lang="tr-TR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tr-TR" sz="18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Kanser kök hücresi (KKH) </a:t>
            </a:r>
          </a:p>
          <a:p>
            <a:pPr lvl="1"/>
            <a:endParaRPr lang="tr-TR" dirty="0"/>
          </a:p>
        </p:txBody>
      </p:sp>
      <p:pic>
        <p:nvPicPr>
          <p:cNvPr id="4" name="İçerik Yer Tutucusu 4">
            <a:extLst>
              <a:ext uri="{FF2B5EF4-FFF2-40B4-BE49-F238E27FC236}">
                <a16:creationId xmlns:a16="http://schemas.microsoft.com/office/drawing/2014/main" id="{2F9889DF-B8A4-460F-A28B-D914BEBD79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8410" y="1707784"/>
            <a:ext cx="9920729" cy="11727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İçerik Yer Tutucusu 2">
            <a:extLst>
              <a:ext uri="{FF2B5EF4-FFF2-40B4-BE49-F238E27FC236}">
                <a16:creationId xmlns:a16="http://schemas.microsoft.com/office/drawing/2014/main" id="{5289C73A-81A2-4448-ADA1-1D814B6BFCF3}"/>
              </a:ext>
            </a:extLst>
          </p:cNvPr>
          <p:cNvSpPr txBox="1">
            <a:spLocks/>
          </p:cNvSpPr>
          <p:nvPr/>
        </p:nvSpPr>
        <p:spPr>
          <a:xfrm>
            <a:off x="1351381" y="838988"/>
            <a:ext cx="9864749" cy="57687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2000 yılından itibaren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solid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tümörlerde de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KKH'lerinin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bulunabileceği hipotezi ortaya çıktı</a:t>
            </a:r>
          </a:p>
        </p:txBody>
      </p:sp>
    </p:spTree>
    <p:extLst>
      <p:ext uri="{BB962C8B-B14F-4D97-AF65-F5344CB8AC3E}">
        <p14:creationId xmlns:p14="http://schemas.microsoft.com/office/powerpoint/2010/main" val="4197721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AFA07D79-6EAA-47B8-B2A9-0E15A1E96A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129" y="1953693"/>
            <a:ext cx="7611742" cy="2688461"/>
          </a:xfrm>
          <a:prstGeom prst="rect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A105AB49-A93A-474D-A433-9895F5CAA2EC}"/>
              </a:ext>
            </a:extLst>
          </p:cNvPr>
          <p:cNvSpPr txBox="1"/>
          <p:nvPr/>
        </p:nvSpPr>
        <p:spPr>
          <a:xfrm>
            <a:off x="1474236" y="5114836"/>
            <a:ext cx="9423919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Ksenograft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solid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tümörlerde insan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KKH'si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tanımlanmıştır</a:t>
            </a:r>
          </a:p>
          <a:p>
            <a:pPr algn="ctr"/>
            <a:endParaRPr lang="tr-T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2007'de John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Dick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, kolon kanserinde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KKH’yi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ve hiyerarşiyi göstermiştir</a:t>
            </a:r>
          </a:p>
        </p:txBody>
      </p:sp>
    </p:spTree>
    <p:extLst>
      <p:ext uri="{BB962C8B-B14F-4D97-AF65-F5344CB8AC3E}">
        <p14:creationId xmlns:p14="http://schemas.microsoft.com/office/powerpoint/2010/main" val="3710030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C8291EA-5C3C-4D87-9B72-8A9ECCA0F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4599992"/>
            <a:ext cx="5165784" cy="127587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7403568E-8738-4D41-8DD3-BFAD096920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349" b="31616"/>
          <a:stretch/>
        </p:blipFill>
        <p:spPr>
          <a:xfrm>
            <a:off x="5794310" y="1483566"/>
            <a:ext cx="5281861" cy="43923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7" name="Diyagram 6">
            <a:extLst>
              <a:ext uri="{FF2B5EF4-FFF2-40B4-BE49-F238E27FC236}">
                <a16:creationId xmlns:a16="http://schemas.microsoft.com/office/drawing/2014/main" id="{8F4ED439-7559-4D6C-91B2-0333A774B1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32048"/>
              </p:ext>
            </p:extLst>
          </p:nvPr>
        </p:nvGraphicFramePr>
        <p:xfrm>
          <a:off x="0" y="814065"/>
          <a:ext cx="6586376" cy="5401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785956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1C21A6E-BB59-43DA-998A-827E24F73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8AE0E45-9B33-4BCF-B837-1A08B37F9F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2" y="4833382"/>
            <a:ext cx="9601196" cy="1271344"/>
          </a:xfrm>
          <a:solidFill>
            <a:srgbClr val="FFFF0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HKH’ </a:t>
            </a:r>
            <a:r>
              <a:rPr lang="tr-TR" b="1" dirty="0" err="1">
                <a:latin typeface="Calibri" panose="020F0502020204030204" pitchFamily="34" charset="0"/>
                <a:cs typeface="Calibri" panose="020F0502020204030204" pitchFamily="34" charset="0"/>
              </a:rPr>
              <a:t>lerin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 sürücü mutasyonlar kazanması,  </a:t>
            </a:r>
            <a:r>
              <a:rPr lang="tr-TR" b="1" dirty="0" err="1">
                <a:latin typeface="Calibri" panose="020F0502020204030204" pitchFamily="34" charset="0"/>
                <a:cs typeface="Calibri" panose="020F0502020204030204" pitchFamily="34" charset="0"/>
              </a:rPr>
              <a:t>pre-lösemik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 hücreleri ortaya çıkardı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52BD537B-8BCE-4097-A76A-6F137F8CA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136" y="659362"/>
            <a:ext cx="9865462" cy="17642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BCBBF32A-36E5-4BD6-94B1-48F7C0163A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1337"/>
          <a:stretch/>
        </p:blipFill>
        <p:spPr>
          <a:xfrm>
            <a:off x="1097202" y="2746372"/>
            <a:ext cx="9733329" cy="17642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292691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52851C7-E1DF-4BBE-A5DA-A79BB9C16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88301FB-A670-4DCB-8115-C93F79AD05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606524"/>
            <a:ext cx="4800599" cy="3730657"/>
          </a:xfrm>
        </p:spPr>
        <p:txBody>
          <a:bodyPr>
            <a:normAutofit fontScale="85000" lnSpcReduction="20000"/>
          </a:bodyPr>
          <a:lstStyle/>
          <a:p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Pre-lösemik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DNMT3A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mutant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HKH’ler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kemoterapiye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direçli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1"/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proliferasyon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nüks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için bir kaynak</a:t>
            </a:r>
          </a:p>
          <a:p>
            <a:pPr lvl="1"/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klonal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genişlemesi&gt;&gt;&gt;&gt; </a:t>
            </a:r>
            <a:r>
              <a:rPr lang="tr-TR" b="1" i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klonal</a:t>
            </a:r>
            <a:r>
              <a:rPr lang="tr-TR" b="1" i="1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1" i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hematopoez</a:t>
            </a:r>
            <a:r>
              <a:rPr lang="tr-TR" b="1" i="1" u="sng" dirty="0">
                <a:latin typeface="Calibri" panose="020F0502020204030204" pitchFamily="34" charset="0"/>
                <a:cs typeface="Calibri" panose="020F0502020204030204" pitchFamily="34" charset="0"/>
              </a:rPr>
              <a:t>&gt;&gt;&gt;CHIP</a:t>
            </a:r>
          </a:p>
          <a:p>
            <a:pPr lvl="1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hematolojik kanser ve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kardiyovasküler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hastalık riskini arttırır</a:t>
            </a:r>
          </a:p>
          <a:p>
            <a:pPr lvl="1"/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CHIP&gt;&gt;&gt;&gt; mutasyona uğramış tek bir HKH tarafından üretilir</a:t>
            </a:r>
          </a:p>
          <a:p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86B12BB5-8816-48AB-A651-60D29B538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1" y="982131"/>
            <a:ext cx="9601196" cy="14040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6B9D93C4-0138-4EFF-81B8-C2EA289BDF0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873"/>
          <a:stretch/>
        </p:blipFill>
        <p:spPr>
          <a:xfrm>
            <a:off x="6247634" y="2519887"/>
            <a:ext cx="4648963" cy="349797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190222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4F48FFB-55A5-4AA2-9A73-05DCF7B11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CBDF535E-E804-4DE9-8BDE-42758F4A33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1862" y="365125"/>
            <a:ext cx="10650938" cy="6127749"/>
          </a:xfrm>
        </p:spPr>
      </p:pic>
    </p:spTree>
    <p:extLst>
      <p:ext uri="{BB962C8B-B14F-4D97-AF65-F5344CB8AC3E}">
        <p14:creationId xmlns:p14="http://schemas.microsoft.com/office/powerpoint/2010/main" val="35954023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2D5EE3E-2AD4-457D-8E26-1DCB05075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FC6FB45-4005-403A-A50C-95625A8DCB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23D92CA5-0BD3-4216-BE8F-E5B40EA047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391" y="681037"/>
            <a:ext cx="10389141" cy="535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6287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BC721AF-3FED-4BE4-99AE-E1F91A24E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543530CB-26D4-436B-A10C-31DC40FA6B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4204" y="365125"/>
            <a:ext cx="10904707" cy="5811838"/>
          </a:xfrm>
        </p:spPr>
      </p:pic>
    </p:spTree>
    <p:extLst>
      <p:ext uri="{BB962C8B-B14F-4D97-AF65-F5344CB8AC3E}">
        <p14:creationId xmlns:p14="http://schemas.microsoft.com/office/powerpoint/2010/main" val="17199414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EA35DBD-F940-4E4E-A859-FE4D326040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4816" y="1408011"/>
            <a:ext cx="4323342" cy="4161452"/>
          </a:xfr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AML  hastalık seyrinin erken döneminde edinilen mutasyonlar </a:t>
            </a:r>
            <a:r>
              <a:rPr lang="tr-TR" sz="2000" i="1" dirty="0">
                <a:latin typeface="Calibri" panose="020F0502020204030204" pitchFamily="34" charset="0"/>
                <a:cs typeface="Calibri" panose="020F0502020204030204" pitchFamily="34" charset="0"/>
              </a:rPr>
              <a:t>(ör. DNMT3A, TET2) 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hem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multipotent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HKH'lerde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hem de T hücrelerinde meydana gelirken,</a:t>
            </a:r>
          </a:p>
          <a:p>
            <a:pPr marL="0" indent="0" algn="ctr">
              <a:buNone/>
            </a:pP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klonal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evolüsyondan sonra edinilen mutasyonlar</a:t>
            </a:r>
            <a:r>
              <a:rPr lang="tr-TR" sz="2000" i="1" dirty="0">
                <a:latin typeface="Calibri" panose="020F0502020204030204" pitchFamily="34" charset="0"/>
                <a:cs typeface="Calibri" panose="020F0502020204030204" pitchFamily="34" charset="0"/>
              </a:rPr>
              <a:t>(ör. NPM1, FLT3-ITD)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yalnızca AML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blast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hücrelerinde  bulunur</a:t>
            </a:r>
            <a:endParaRPr lang="tr-TR" dirty="0"/>
          </a:p>
        </p:txBody>
      </p:sp>
      <p:pic>
        <p:nvPicPr>
          <p:cNvPr id="4" name="İçerik Yer Tutucusu 4">
            <a:extLst>
              <a:ext uri="{FF2B5EF4-FFF2-40B4-BE49-F238E27FC236}">
                <a16:creationId xmlns:a16="http://schemas.microsoft.com/office/drawing/2014/main" id="{A0B49916-C249-43A4-87A1-57D049C4C0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58" t="2844" r="2092" b="42936"/>
          <a:stretch/>
        </p:blipFill>
        <p:spPr>
          <a:xfrm rot="16200000">
            <a:off x="98485" y="1021188"/>
            <a:ext cx="5801820" cy="49351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281536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4D61878-87FE-4DA0-AC5F-8A202CC77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C2F6A70-4B50-4E4B-93E7-E77AE1A28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643436"/>
            <a:ext cx="4032379" cy="3232431"/>
          </a:xfrm>
        </p:spPr>
        <p:txBody>
          <a:bodyPr>
            <a:normAutofit lnSpcReduction="10000"/>
          </a:bodyPr>
          <a:lstStyle/>
          <a:p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Prognostik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olan ve teravi yanıtını öngören LKH imzasını içeren 17 gen </a:t>
            </a:r>
          </a:p>
          <a:p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Lösemilerin kök hücre profillerine bağlı olarak farklı şekilde tedavi edilmesi </a:t>
            </a:r>
          </a:p>
          <a:p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kişiselleştirilmiş tedaviler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8BA566C9-3EB2-4B9B-9FF0-65933A316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685" y="760162"/>
            <a:ext cx="9289915" cy="13952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CB49E052-9EB3-443C-8B8F-B61958E41D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025" t="1" b="7338"/>
          <a:stretch/>
        </p:blipFill>
        <p:spPr>
          <a:xfrm>
            <a:off x="6344816" y="2507969"/>
            <a:ext cx="4394719" cy="3799524"/>
          </a:xfrm>
          <a:prstGeom prst="rect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189664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4453203-2328-4493-96E6-33FEED727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SONUÇ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92E0386-1C98-42A5-B350-DC0AEC4C17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John </a:t>
            </a:r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Dick’in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k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endisi ve grubu tarafından yapılan bilimsel çalışmalar </a:t>
            </a:r>
          </a:p>
          <a:p>
            <a:pPr lvl="1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hematoloji ve onkoloji alanlarında son derece etkili oldu</a:t>
            </a:r>
          </a:p>
          <a:p>
            <a:pPr lvl="1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ilk kez, insan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HKH’sinin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vivo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çalışılması</a:t>
            </a:r>
          </a:p>
          <a:p>
            <a:pPr lvl="1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çeşitli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ksenograft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modellerinin geliştirilmesi</a:t>
            </a:r>
          </a:p>
          <a:p>
            <a:pPr lvl="1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ilaçların  kanser hücreleri üzerindeki etkilerini in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vivo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olarak değerlendirilmesi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382938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EE1958B-01B2-4EB8-960E-837DA51D3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SONUÇ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793DB2D-36E2-407C-90C3-945F59D93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2575785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John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Dick’in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k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endisi ve grubu tarafından yapılan bilimsel çalışmalar </a:t>
            </a:r>
          </a:p>
          <a:p>
            <a:pPr marL="457200" lvl="1" indent="0">
              <a:buNone/>
            </a:pP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Lösemi </a:t>
            </a:r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relapsını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önlemek için hiyerarşinin en üstünde tedaviye dirençli </a:t>
            </a:r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LKH'lerin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ortadan kaldırmanın önemine işaret ettiler</a:t>
            </a:r>
          </a:p>
          <a:p>
            <a:endParaRPr lang="tr-TR" dirty="0"/>
          </a:p>
        </p:txBody>
      </p:sp>
      <p:sp>
        <p:nvSpPr>
          <p:cNvPr id="6" name="İçerik Yer Tutucusu 2">
            <a:extLst>
              <a:ext uri="{FF2B5EF4-FFF2-40B4-BE49-F238E27FC236}">
                <a16:creationId xmlns:a16="http://schemas.microsoft.com/office/drawing/2014/main" id="{0BD6A7A5-4120-44DD-9259-9DAF4339DF00}"/>
              </a:ext>
            </a:extLst>
          </p:cNvPr>
          <p:cNvSpPr txBox="1">
            <a:spLocks/>
          </p:cNvSpPr>
          <p:nvPr/>
        </p:nvSpPr>
        <p:spPr>
          <a:xfrm>
            <a:off x="1295401" y="5132717"/>
            <a:ext cx="9601196" cy="10316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tr-TR" sz="3200" b="1" i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“Kökten Çözüm”</a:t>
            </a:r>
          </a:p>
          <a:p>
            <a:pPr algn="ctr"/>
            <a:endParaRPr lang="tr-TR" sz="3200" i="1" u="sng" dirty="0">
              <a:solidFill>
                <a:srgbClr val="848484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1103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428F184-516A-4EFF-B299-93C8D7677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115" y="2717322"/>
            <a:ext cx="9601196" cy="1130059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tr-TR" i="1" dirty="0">
                <a:solidFill>
                  <a:schemeClr val="tx1"/>
                </a:solidFill>
                <a:latin typeface="Times New Roman" panose="02020603050405020304" pitchFamily="18" charset="0"/>
              </a:rPr>
              <a:t>Teşekkür ederim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F303EC6-4BB4-40E8-9B85-099DB12973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465" y="5041340"/>
            <a:ext cx="9601196" cy="103165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3200" b="1" i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“Kökten Çözüm”</a:t>
            </a:r>
          </a:p>
          <a:p>
            <a:pPr algn="ctr"/>
            <a:endParaRPr lang="tr-TR" sz="3200" i="1" u="sng" dirty="0">
              <a:solidFill>
                <a:srgbClr val="848484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4355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">
  <a:themeElements>
    <a:clrScheme name="Organik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k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2378</TotalTime>
  <Words>558</Words>
  <Application>Microsoft Office PowerPoint</Application>
  <PresentationFormat>Geniş ekran</PresentationFormat>
  <Paragraphs>76</Paragraphs>
  <Slides>21</Slides>
  <Notes>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7" baseType="lpstr">
      <vt:lpstr>Arial</vt:lpstr>
      <vt:lpstr>Calibri</vt:lpstr>
      <vt:lpstr>Garamond</vt:lpstr>
      <vt:lpstr>Linux Libertine</vt:lpstr>
      <vt:lpstr>Times New Roman</vt:lpstr>
      <vt:lpstr>Organik</vt:lpstr>
      <vt:lpstr>PowerPoint Sunusu</vt:lpstr>
      <vt:lpstr>John Edgar Dick </vt:lpstr>
      <vt:lpstr>PowerPoint Sunusu</vt:lpstr>
      <vt:lpstr>PowerPoint Sunusu</vt:lpstr>
      <vt:lpstr>PowerPoint Sunusu</vt:lpstr>
      <vt:lpstr>PowerPoint Sunusu</vt:lpstr>
      <vt:lpstr>Lösemilerde kök hücreler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SONUÇ</vt:lpstr>
      <vt:lpstr>SONUÇ</vt:lpstr>
      <vt:lpstr>Teşekkür ederim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merve aydoğan</dc:creator>
  <cp:lastModifiedBy>Melek Bektas</cp:lastModifiedBy>
  <cp:revision>124</cp:revision>
  <dcterms:created xsi:type="dcterms:W3CDTF">2022-04-23T13:04:46Z</dcterms:created>
  <dcterms:modified xsi:type="dcterms:W3CDTF">2022-05-09T09:18:45Z</dcterms:modified>
</cp:coreProperties>
</file>