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 id="2147483661" r:id="rId2"/>
  </p:sldMasterIdLst>
  <p:notesMasterIdLst>
    <p:notesMasterId r:id="rId74"/>
  </p:notesMasterIdLst>
  <p:sldIdLst>
    <p:sldId id="373" r:id="rId3"/>
    <p:sldId id="375" r:id="rId4"/>
    <p:sldId id="393" r:id="rId5"/>
    <p:sldId id="376" r:id="rId6"/>
    <p:sldId id="377" r:id="rId7"/>
    <p:sldId id="379" r:id="rId8"/>
    <p:sldId id="378" r:id="rId9"/>
    <p:sldId id="384" r:id="rId10"/>
    <p:sldId id="380" r:id="rId11"/>
    <p:sldId id="381" r:id="rId12"/>
    <p:sldId id="382" r:id="rId13"/>
    <p:sldId id="383" r:id="rId14"/>
    <p:sldId id="419" r:id="rId15"/>
    <p:sldId id="420" r:id="rId16"/>
    <p:sldId id="421" r:id="rId17"/>
    <p:sldId id="350" r:id="rId18"/>
    <p:sldId id="353" r:id="rId19"/>
    <p:sldId id="354" r:id="rId20"/>
    <p:sldId id="355" r:id="rId21"/>
    <p:sldId id="396" r:id="rId22"/>
    <p:sldId id="398" r:id="rId23"/>
    <p:sldId id="399" r:id="rId24"/>
    <p:sldId id="331" r:id="rId25"/>
    <p:sldId id="409" r:id="rId26"/>
    <p:sldId id="410" r:id="rId27"/>
    <p:sldId id="411" r:id="rId28"/>
    <p:sldId id="412" r:id="rId29"/>
    <p:sldId id="345" r:id="rId30"/>
    <p:sldId id="413" r:id="rId31"/>
    <p:sldId id="344" r:id="rId32"/>
    <p:sldId id="414" r:id="rId33"/>
    <p:sldId id="361" r:id="rId34"/>
    <p:sldId id="415" r:id="rId35"/>
    <p:sldId id="269" r:id="rId36"/>
    <p:sldId id="416" r:id="rId37"/>
    <p:sldId id="271" r:id="rId38"/>
    <p:sldId id="417" r:id="rId39"/>
    <p:sldId id="342" r:id="rId40"/>
    <p:sldId id="346" r:id="rId41"/>
    <p:sldId id="418" r:id="rId42"/>
    <p:sldId id="317" r:id="rId43"/>
    <p:sldId id="356" r:id="rId44"/>
    <p:sldId id="359" r:id="rId45"/>
    <p:sldId id="400" r:id="rId46"/>
    <p:sldId id="401" r:id="rId47"/>
    <p:sldId id="403" r:id="rId48"/>
    <p:sldId id="404" r:id="rId49"/>
    <p:sldId id="405" r:id="rId50"/>
    <p:sldId id="408" r:id="rId51"/>
    <p:sldId id="406" r:id="rId52"/>
    <p:sldId id="258" r:id="rId53"/>
    <p:sldId id="267" r:id="rId54"/>
    <p:sldId id="407" r:id="rId55"/>
    <p:sldId id="257" r:id="rId56"/>
    <p:sldId id="256" r:id="rId57"/>
    <p:sldId id="397" r:id="rId58"/>
    <p:sldId id="264" r:id="rId59"/>
    <p:sldId id="268" r:id="rId60"/>
    <p:sldId id="273" r:id="rId61"/>
    <p:sldId id="275" r:id="rId62"/>
    <p:sldId id="277" r:id="rId63"/>
    <p:sldId id="278" r:id="rId64"/>
    <p:sldId id="279" r:id="rId65"/>
    <p:sldId id="283" r:id="rId66"/>
    <p:sldId id="284" r:id="rId67"/>
    <p:sldId id="285" r:id="rId68"/>
    <p:sldId id="286" r:id="rId69"/>
    <p:sldId id="287" r:id="rId70"/>
    <p:sldId id="260" r:id="rId71"/>
    <p:sldId id="290" r:id="rId72"/>
    <p:sldId id="298" r:id="rId7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26" autoAdjust="0"/>
    <p:restoredTop sz="94660"/>
  </p:normalViewPr>
  <p:slideViewPr>
    <p:cSldViewPr snapToGrid="0">
      <p:cViewPr varScale="1">
        <p:scale>
          <a:sx n="72" d="100"/>
          <a:sy n="72" d="100"/>
        </p:scale>
        <p:origin x="4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rtek%20T&#252;rkay\AppData\Local\Microsoft\Windows\INetCache\Content.Outlook\FCCF9WGP\Ya&#351;%20grubuna%20g&#246;re%20n&#252;fus%20ve%20toplam%20n&#252;fus%20i&#231;indeki%20oran&#305;.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gradFill rotWithShape="0">
              <a:gsLst>
                <a:gs pos="0">
                  <a:srgbClr val="9BC1FF"/>
                </a:gs>
                <a:gs pos="100000">
                  <a:srgbClr val="3F80CD"/>
                </a:gs>
              </a:gsLst>
              <a:lin ang="5400000"/>
            </a:gradFill>
            <a:ln w="25400">
              <a:noFill/>
            </a:ln>
            <a:effectLst>
              <a:outerShdw dist="35921" dir="2700000" algn="br">
                <a:srgbClr val="000000"/>
              </a:outerShdw>
            </a:effectLst>
          </c:spPr>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't7'!$G$60:$G$66</c:f>
              <c:strCache>
                <c:ptCount val="7"/>
                <c:pt idx="0">
                  <c:v>ALL</c:v>
                </c:pt>
                <c:pt idx="1">
                  <c:v>KML</c:v>
                </c:pt>
                <c:pt idx="2">
                  <c:v>AML</c:v>
                </c:pt>
                <c:pt idx="3">
                  <c:v>KLL</c:v>
                </c:pt>
                <c:pt idx="4">
                  <c:v>MDS</c:v>
                </c:pt>
                <c:pt idx="5">
                  <c:v>Myeloma</c:v>
                </c:pt>
                <c:pt idx="6">
                  <c:v>NHL</c:v>
                </c:pt>
              </c:strCache>
            </c:strRef>
          </c:cat>
          <c:val>
            <c:numRef>
              <c:f>'t7'!$H$60:$H$66</c:f>
              <c:numCache>
                <c:formatCode>#,##0</c:formatCode>
                <c:ptCount val="7"/>
                <c:pt idx="0">
                  <c:v>140.25</c:v>
                </c:pt>
                <c:pt idx="1">
                  <c:v>594</c:v>
                </c:pt>
                <c:pt idx="2">
                  <c:v>1559.25</c:v>
                </c:pt>
                <c:pt idx="3">
                  <c:v>2054.25</c:v>
                </c:pt>
                <c:pt idx="4">
                  <c:v>2095.5</c:v>
                </c:pt>
                <c:pt idx="5">
                  <c:v>3168</c:v>
                </c:pt>
                <c:pt idx="6">
                  <c:v>7317.75</c:v>
                </c:pt>
              </c:numCache>
            </c:numRef>
          </c:val>
          <c:extLst>
            <c:ext xmlns:c16="http://schemas.microsoft.com/office/drawing/2014/chart" uri="{C3380CC4-5D6E-409C-BE32-E72D297353CC}">
              <c16:uniqueId val="{00000000-6794-4030-94AB-0E6FCA2A610F}"/>
            </c:ext>
          </c:extLst>
        </c:ser>
        <c:dLbls>
          <c:showLegendKey val="0"/>
          <c:showVal val="0"/>
          <c:showCatName val="0"/>
          <c:showSerName val="0"/>
          <c:showPercent val="0"/>
          <c:showBubbleSize val="0"/>
        </c:dLbls>
        <c:gapWidth val="150"/>
        <c:axId val="139331792"/>
        <c:axId val="1"/>
      </c:barChart>
      <c:catAx>
        <c:axId val="139331792"/>
        <c:scaling>
          <c:orientation val="minMax"/>
        </c:scaling>
        <c:delete val="0"/>
        <c:axPos val="b"/>
        <c:numFmt formatCode="General" sourceLinked="1"/>
        <c:majorTickMark val="out"/>
        <c:minorTickMark val="none"/>
        <c:tickLblPos val="nextTo"/>
        <c:spPr>
          <a:ln w="3175">
            <a:solidFill>
              <a:srgbClr val="808080"/>
            </a:solidFill>
            <a:prstDash val="solid"/>
          </a:ln>
        </c:spPr>
        <c:crossAx val="1"/>
        <c:crosses val="autoZero"/>
        <c:auto val="1"/>
        <c:lblAlgn val="ctr"/>
        <c:lblOffset val="100"/>
        <c:noMultiLvlLbl val="0"/>
      </c:catAx>
      <c:valAx>
        <c:axId val="1"/>
        <c:scaling>
          <c:orientation val="minMax"/>
        </c:scaling>
        <c:delete val="0"/>
        <c:axPos val="l"/>
        <c:majorGridlines>
          <c:spPr>
            <a:ln w="3175">
              <a:solidFill>
                <a:srgbClr val="808080"/>
              </a:solidFill>
              <a:prstDash val="solid"/>
            </a:ln>
          </c:spPr>
        </c:majorGridlines>
        <c:numFmt formatCode="#,##0" sourceLinked="1"/>
        <c:majorTickMark val="out"/>
        <c:minorTickMark val="none"/>
        <c:tickLblPos val="nextTo"/>
        <c:spPr>
          <a:ln w="3175">
            <a:solidFill>
              <a:srgbClr val="808080"/>
            </a:solidFill>
            <a:prstDash val="solid"/>
          </a:ln>
        </c:spPr>
        <c:crossAx val="139331792"/>
        <c:crosses val="autoZero"/>
        <c:crossBetween val="between"/>
      </c:valAx>
      <c:spPr>
        <a:solidFill>
          <a:srgbClr val="FFFFFF"/>
        </a:solidFill>
        <a:ln w="25400">
          <a:noFill/>
        </a:ln>
      </c:spPr>
    </c:plotArea>
    <c:plotVisOnly val="1"/>
    <c:dispBlanksAs val="gap"/>
    <c:showDLblsOverMax val="0"/>
  </c:chart>
  <c:spPr>
    <a:solidFill>
      <a:srgbClr val="FFFFFF"/>
    </a:solidFill>
    <a:ln w="3175">
      <a:solidFill>
        <a:srgbClr val="808080"/>
      </a:solidFill>
      <a:prstDash val="solid"/>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E6F9C5-4140-4C54-802C-33A345C47273}" type="datetimeFigureOut">
              <a:rPr lang="tr-TR" smtClean="0"/>
              <a:t>23.05.2022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F3F92F-7719-45F1-A3EB-6433A7958156}" type="slidenum">
              <a:rPr lang="tr-TR" smtClean="0"/>
              <a:t>‹#›</a:t>
            </a:fld>
            <a:endParaRPr lang="tr-TR"/>
          </a:p>
        </p:txBody>
      </p:sp>
    </p:spTree>
    <p:extLst>
      <p:ext uri="{BB962C8B-B14F-4D97-AF65-F5344CB8AC3E}">
        <p14:creationId xmlns:p14="http://schemas.microsoft.com/office/powerpoint/2010/main" val="2124444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C5B13C-8C25-4517-8124-3CDF766AB52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DD13593-AFBD-43F9-B6B6-003BCFE7FA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191CFEF-9853-46F6-A1D5-05810B749489}"/>
              </a:ext>
            </a:extLst>
          </p:cNvPr>
          <p:cNvSpPr>
            <a:spLocks noGrp="1"/>
          </p:cNvSpPr>
          <p:nvPr>
            <p:ph type="dt" sz="half" idx="10"/>
          </p:nvPr>
        </p:nvSpPr>
        <p:spPr/>
        <p:txBody>
          <a:bodyPr/>
          <a:lstStyle/>
          <a:p>
            <a:fld id="{8B2856ED-18BE-468D-8E4A-9094945D88E5}" type="datetime1">
              <a:rPr lang="tr-TR" smtClean="0"/>
              <a:t>23.05.2022</a:t>
            </a:fld>
            <a:endParaRPr lang="tr-TR"/>
          </a:p>
        </p:txBody>
      </p:sp>
      <p:sp>
        <p:nvSpPr>
          <p:cNvPr id="5" name="Alt Bilgi Yer Tutucusu 4">
            <a:extLst>
              <a:ext uri="{FF2B5EF4-FFF2-40B4-BE49-F238E27FC236}">
                <a16:creationId xmlns:a16="http://schemas.microsoft.com/office/drawing/2014/main" id="{D285F868-1FD3-491F-88EF-BD69FD0162AA}"/>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E9EDA0F0-93E5-49D7-81EF-C455EB806A84}"/>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2938827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827B6A-F6A4-46AE-A4E9-C97F36389D2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F0E488F-442F-4C3F-B720-9F447380815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A5D65D2-0DA7-4E94-9D75-C7C02C1016E3}"/>
              </a:ext>
            </a:extLst>
          </p:cNvPr>
          <p:cNvSpPr>
            <a:spLocks noGrp="1"/>
          </p:cNvSpPr>
          <p:nvPr>
            <p:ph type="dt" sz="half" idx="10"/>
          </p:nvPr>
        </p:nvSpPr>
        <p:spPr/>
        <p:txBody>
          <a:bodyPr/>
          <a:lstStyle/>
          <a:p>
            <a:fld id="{3A758CC0-AF28-4686-968A-377AD8A88892}" type="datetime1">
              <a:rPr lang="tr-TR" smtClean="0"/>
              <a:t>23.05.2022</a:t>
            </a:fld>
            <a:endParaRPr lang="tr-TR"/>
          </a:p>
        </p:txBody>
      </p:sp>
      <p:sp>
        <p:nvSpPr>
          <p:cNvPr id="5" name="Alt Bilgi Yer Tutucusu 4">
            <a:extLst>
              <a:ext uri="{FF2B5EF4-FFF2-40B4-BE49-F238E27FC236}">
                <a16:creationId xmlns:a16="http://schemas.microsoft.com/office/drawing/2014/main" id="{1049A99D-661D-4CE1-B3A6-6807FC165747}"/>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46EEBA15-BE52-4267-AB62-D9740B911B18}"/>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82564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0952A0-526F-400F-A59A-501526EA510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18BE9FF-14D6-476D-BD2A-EBC6E6EDCC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DBFBD17-1391-4BF7-8803-10971EE3B0E0}"/>
              </a:ext>
            </a:extLst>
          </p:cNvPr>
          <p:cNvSpPr>
            <a:spLocks noGrp="1"/>
          </p:cNvSpPr>
          <p:nvPr>
            <p:ph type="dt" sz="half" idx="10"/>
          </p:nvPr>
        </p:nvSpPr>
        <p:spPr/>
        <p:txBody>
          <a:bodyPr/>
          <a:lstStyle/>
          <a:p>
            <a:fld id="{18F2595F-3F3B-4F2F-8A5D-9558D4D974A4}" type="datetime1">
              <a:rPr lang="tr-TR" smtClean="0"/>
              <a:t>23.05.2022</a:t>
            </a:fld>
            <a:endParaRPr lang="tr-TR"/>
          </a:p>
        </p:txBody>
      </p:sp>
      <p:sp>
        <p:nvSpPr>
          <p:cNvPr id="5" name="Alt Bilgi Yer Tutucusu 4">
            <a:extLst>
              <a:ext uri="{FF2B5EF4-FFF2-40B4-BE49-F238E27FC236}">
                <a16:creationId xmlns:a16="http://schemas.microsoft.com/office/drawing/2014/main" id="{F67E87FB-2194-4AA5-999B-F3282C99B1A1}"/>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F722F132-5FEC-4B2E-914A-51B5E95821FD}"/>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861254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2EE9A-A61B-4192-8DA6-4D8518341F5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EB1F85-0DB8-4785-B186-0B542784F4B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3D85CB8-AB2E-4831-92F0-15A852D61BC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F3FD459-D6B5-47B9-B7A0-E59F22C317FA}"/>
              </a:ext>
            </a:extLst>
          </p:cNvPr>
          <p:cNvSpPr>
            <a:spLocks noGrp="1"/>
          </p:cNvSpPr>
          <p:nvPr>
            <p:ph type="dt" sz="half" idx="10"/>
          </p:nvPr>
        </p:nvSpPr>
        <p:spPr/>
        <p:txBody>
          <a:bodyPr/>
          <a:lstStyle/>
          <a:p>
            <a:fld id="{B14D88D8-282B-4E36-B90F-83C97BA132C4}" type="datetime1">
              <a:rPr lang="tr-TR" smtClean="0"/>
              <a:t>23.05.2022</a:t>
            </a:fld>
            <a:endParaRPr lang="tr-TR"/>
          </a:p>
        </p:txBody>
      </p:sp>
      <p:sp>
        <p:nvSpPr>
          <p:cNvPr id="6" name="Alt Bilgi Yer Tutucusu 5">
            <a:extLst>
              <a:ext uri="{FF2B5EF4-FFF2-40B4-BE49-F238E27FC236}">
                <a16:creationId xmlns:a16="http://schemas.microsoft.com/office/drawing/2014/main" id="{00FAAF44-9905-465F-922B-683CE65DC927}"/>
              </a:ext>
            </a:extLst>
          </p:cNvPr>
          <p:cNvSpPr>
            <a:spLocks noGrp="1"/>
          </p:cNvSpPr>
          <p:nvPr>
            <p:ph type="ftr" sz="quarter" idx="11"/>
          </p:nvPr>
        </p:nvSpPr>
        <p:spPr/>
        <p:txBody>
          <a:bodyPr/>
          <a:lstStyle/>
          <a:p>
            <a:r>
              <a:rPr lang="tr-TR"/>
              <a:t>KÖKTEN ÇÖZÜM</a:t>
            </a:r>
          </a:p>
        </p:txBody>
      </p:sp>
      <p:sp>
        <p:nvSpPr>
          <p:cNvPr id="7" name="Slayt Numarası Yer Tutucusu 6">
            <a:extLst>
              <a:ext uri="{FF2B5EF4-FFF2-40B4-BE49-F238E27FC236}">
                <a16:creationId xmlns:a16="http://schemas.microsoft.com/office/drawing/2014/main" id="{1A9790D4-392C-4875-BBAF-4FF81EFB9236}"/>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1587858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7C86A8-D45C-4BF7-95B8-B1E15BC4B98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65A99EF-924F-4014-87CD-E428A7CA18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89C5803-7D62-417E-91BA-475894834C2B}"/>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A02928BB-F1EF-4016-979C-555E1C0C95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BD4937E-D888-4C89-817C-A7B848B14866}"/>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DBF3F19-13BD-41D6-9D8C-B2585C944277}"/>
              </a:ext>
            </a:extLst>
          </p:cNvPr>
          <p:cNvSpPr>
            <a:spLocks noGrp="1"/>
          </p:cNvSpPr>
          <p:nvPr>
            <p:ph type="dt" sz="half" idx="10"/>
          </p:nvPr>
        </p:nvSpPr>
        <p:spPr/>
        <p:txBody>
          <a:bodyPr/>
          <a:lstStyle/>
          <a:p>
            <a:fld id="{69DFE67C-246B-4781-A5E3-EDFBFD137ACA}" type="datetime1">
              <a:rPr lang="tr-TR" smtClean="0"/>
              <a:t>23.05.2022</a:t>
            </a:fld>
            <a:endParaRPr lang="tr-TR"/>
          </a:p>
        </p:txBody>
      </p:sp>
      <p:sp>
        <p:nvSpPr>
          <p:cNvPr id="8" name="Alt Bilgi Yer Tutucusu 7">
            <a:extLst>
              <a:ext uri="{FF2B5EF4-FFF2-40B4-BE49-F238E27FC236}">
                <a16:creationId xmlns:a16="http://schemas.microsoft.com/office/drawing/2014/main" id="{4C14C98C-C85D-4400-AE48-F1CCC08177CB}"/>
              </a:ext>
            </a:extLst>
          </p:cNvPr>
          <p:cNvSpPr>
            <a:spLocks noGrp="1"/>
          </p:cNvSpPr>
          <p:nvPr>
            <p:ph type="ftr" sz="quarter" idx="11"/>
          </p:nvPr>
        </p:nvSpPr>
        <p:spPr/>
        <p:txBody>
          <a:bodyPr/>
          <a:lstStyle/>
          <a:p>
            <a:r>
              <a:rPr lang="tr-TR"/>
              <a:t>KÖKTEN ÇÖZÜM</a:t>
            </a:r>
          </a:p>
        </p:txBody>
      </p:sp>
      <p:sp>
        <p:nvSpPr>
          <p:cNvPr id="9" name="Slayt Numarası Yer Tutucusu 8">
            <a:extLst>
              <a:ext uri="{FF2B5EF4-FFF2-40B4-BE49-F238E27FC236}">
                <a16:creationId xmlns:a16="http://schemas.microsoft.com/office/drawing/2014/main" id="{627F56D7-3E42-4BDA-9CCF-D11AF60953B6}"/>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2491909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11B572-6222-4167-976F-85C9825F0EB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B028B3D-E5B1-4F2D-B1B0-CDC346A84759}"/>
              </a:ext>
            </a:extLst>
          </p:cNvPr>
          <p:cNvSpPr>
            <a:spLocks noGrp="1"/>
          </p:cNvSpPr>
          <p:nvPr>
            <p:ph type="dt" sz="half" idx="10"/>
          </p:nvPr>
        </p:nvSpPr>
        <p:spPr/>
        <p:txBody>
          <a:bodyPr/>
          <a:lstStyle/>
          <a:p>
            <a:fld id="{CAFF94F4-9A35-4E23-B357-925655E3FDC9}" type="datetime1">
              <a:rPr lang="tr-TR" smtClean="0"/>
              <a:t>23.05.2022</a:t>
            </a:fld>
            <a:endParaRPr lang="tr-TR"/>
          </a:p>
        </p:txBody>
      </p:sp>
      <p:sp>
        <p:nvSpPr>
          <p:cNvPr id="4" name="Alt Bilgi Yer Tutucusu 3">
            <a:extLst>
              <a:ext uri="{FF2B5EF4-FFF2-40B4-BE49-F238E27FC236}">
                <a16:creationId xmlns:a16="http://schemas.microsoft.com/office/drawing/2014/main" id="{5A777091-1D5A-4426-8DEA-0EF24C07DC0F}"/>
              </a:ext>
            </a:extLst>
          </p:cNvPr>
          <p:cNvSpPr>
            <a:spLocks noGrp="1"/>
          </p:cNvSpPr>
          <p:nvPr>
            <p:ph type="ftr" sz="quarter" idx="11"/>
          </p:nvPr>
        </p:nvSpPr>
        <p:spPr/>
        <p:txBody>
          <a:bodyPr/>
          <a:lstStyle/>
          <a:p>
            <a:r>
              <a:rPr lang="tr-TR"/>
              <a:t>KÖKTEN ÇÖZÜM</a:t>
            </a:r>
          </a:p>
        </p:txBody>
      </p:sp>
      <p:sp>
        <p:nvSpPr>
          <p:cNvPr id="5" name="Slayt Numarası Yer Tutucusu 4">
            <a:extLst>
              <a:ext uri="{FF2B5EF4-FFF2-40B4-BE49-F238E27FC236}">
                <a16:creationId xmlns:a16="http://schemas.microsoft.com/office/drawing/2014/main" id="{9B372F9B-C2BB-48C5-B902-CD7530154FC8}"/>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2015577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AF3BB9DA-0437-44E4-862F-951C3EC321E9}"/>
              </a:ext>
            </a:extLst>
          </p:cNvPr>
          <p:cNvSpPr>
            <a:spLocks noGrp="1"/>
          </p:cNvSpPr>
          <p:nvPr>
            <p:ph type="dt" sz="half" idx="10"/>
          </p:nvPr>
        </p:nvSpPr>
        <p:spPr/>
        <p:txBody>
          <a:bodyPr/>
          <a:lstStyle/>
          <a:p>
            <a:fld id="{177F0A48-2028-463F-A0E6-50A3CA8A3A5C}" type="datetime1">
              <a:rPr lang="tr-TR" smtClean="0"/>
              <a:t>23.05.2022</a:t>
            </a:fld>
            <a:endParaRPr lang="tr-TR"/>
          </a:p>
        </p:txBody>
      </p:sp>
      <p:sp>
        <p:nvSpPr>
          <p:cNvPr id="3" name="Alt Bilgi Yer Tutucusu 2">
            <a:extLst>
              <a:ext uri="{FF2B5EF4-FFF2-40B4-BE49-F238E27FC236}">
                <a16:creationId xmlns:a16="http://schemas.microsoft.com/office/drawing/2014/main" id="{4F49B820-52C1-4EA9-9ADC-7700307CB4A4}"/>
              </a:ext>
            </a:extLst>
          </p:cNvPr>
          <p:cNvSpPr>
            <a:spLocks noGrp="1"/>
          </p:cNvSpPr>
          <p:nvPr>
            <p:ph type="ftr" sz="quarter" idx="11"/>
          </p:nvPr>
        </p:nvSpPr>
        <p:spPr/>
        <p:txBody>
          <a:bodyPr/>
          <a:lstStyle/>
          <a:p>
            <a:r>
              <a:rPr lang="tr-TR"/>
              <a:t>KÖKTEN ÇÖZÜM</a:t>
            </a:r>
          </a:p>
        </p:txBody>
      </p:sp>
      <p:sp>
        <p:nvSpPr>
          <p:cNvPr id="4" name="Slayt Numarası Yer Tutucusu 3">
            <a:extLst>
              <a:ext uri="{FF2B5EF4-FFF2-40B4-BE49-F238E27FC236}">
                <a16:creationId xmlns:a16="http://schemas.microsoft.com/office/drawing/2014/main" id="{221E81A7-C511-48F0-B40E-99ACCDE1E37B}"/>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788872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96F9B6-569F-4BBE-AB4F-33F2636B730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F15F2100-A279-4EC1-8F04-B578A72898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5985759-9D43-4209-AA59-FEC9C8E3F4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F089CF2-1359-4E91-A1F6-51414C6804E8}"/>
              </a:ext>
            </a:extLst>
          </p:cNvPr>
          <p:cNvSpPr>
            <a:spLocks noGrp="1"/>
          </p:cNvSpPr>
          <p:nvPr>
            <p:ph type="dt" sz="half" idx="10"/>
          </p:nvPr>
        </p:nvSpPr>
        <p:spPr/>
        <p:txBody>
          <a:bodyPr/>
          <a:lstStyle/>
          <a:p>
            <a:fld id="{8237D0EF-F888-4D8C-AE74-C8CB40AE1914}" type="datetime1">
              <a:rPr lang="tr-TR" smtClean="0"/>
              <a:t>23.05.2022</a:t>
            </a:fld>
            <a:endParaRPr lang="tr-TR"/>
          </a:p>
        </p:txBody>
      </p:sp>
      <p:sp>
        <p:nvSpPr>
          <p:cNvPr id="6" name="Alt Bilgi Yer Tutucusu 5">
            <a:extLst>
              <a:ext uri="{FF2B5EF4-FFF2-40B4-BE49-F238E27FC236}">
                <a16:creationId xmlns:a16="http://schemas.microsoft.com/office/drawing/2014/main" id="{6A2CF9B2-DCC6-43A5-A79F-C6335F94235A}"/>
              </a:ext>
            </a:extLst>
          </p:cNvPr>
          <p:cNvSpPr>
            <a:spLocks noGrp="1"/>
          </p:cNvSpPr>
          <p:nvPr>
            <p:ph type="ftr" sz="quarter" idx="11"/>
          </p:nvPr>
        </p:nvSpPr>
        <p:spPr/>
        <p:txBody>
          <a:bodyPr/>
          <a:lstStyle/>
          <a:p>
            <a:r>
              <a:rPr lang="tr-TR"/>
              <a:t>KÖKTEN ÇÖZÜM</a:t>
            </a:r>
          </a:p>
        </p:txBody>
      </p:sp>
      <p:sp>
        <p:nvSpPr>
          <p:cNvPr id="7" name="Slayt Numarası Yer Tutucusu 6">
            <a:extLst>
              <a:ext uri="{FF2B5EF4-FFF2-40B4-BE49-F238E27FC236}">
                <a16:creationId xmlns:a16="http://schemas.microsoft.com/office/drawing/2014/main" id="{FD31D9EF-7047-4A38-A6DE-176E5046AFB7}"/>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2906495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1FBE0C-5E03-4E90-8ED3-0F0BA15F0E4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6DE4CA39-81B3-487B-9B73-EDD1B39919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C0A009C-4EAE-466E-A3BC-8A318CB9E3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01A8A0B-3483-4341-98E7-DA1CAAA20301}"/>
              </a:ext>
            </a:extLst>
          </p:cNvPr>
          <p:cNvSpPr>
            <a:spLocks noGrp="1"/>
          </p:cNvSpPr>
          <p:nvPr>
            <p:ph type="dt" sz="half" idx="10"/>
          </p:nvPr>
        </p:nvSpPr>
        <p:spPr/>
        <p:txBody>
          <a:bodyPr/>
          <a:lstStyle/>
          <a:p>
            <a:fld id="{CDE1BD2B-3670-4EB1-BBE0-AF267EFBA9CA}" type="datetime1">
              <a:rPr lang="tr-TR" smtClean="0"/>
              <a:t>23.05.2022</a:t>
            </a:fld>
            <a:endParaRPr lang="tr-TR"/>
          </a:p>
        </p:txBody>
      </p:sp>
      <p:sp>
        <p:nvSpPr>
          <p:cNvPr id="6" name="Alt Bilgi Yer Tutucusu 5">
            <a:extLst>
              <a:ext uri="{FF2B5EF4-FFF2-40B4-BE49-F238E27FC236}">
                <a16:creationId xmlns:a16="http://schemas.microsoft.com/office/drawing/2014/main" id="{377CF8AB-2B0C-42E6-853D-40B5F5673736}"/>
              </a:ext>
            </a:extLst>
          </p:cNvPr>
          <p:cNvSpPr>
            <a:spLocks noGrp="1"/>
          </p:cNvSpPr>
          <p:nvPr>
            <p:ph type="ftr" sz="quarter" idx="11"/>
          </p:nvPr>
        </p:nvSpPr>
        <p:spPr/>
        <p:txBody>
          <a:bodyPr/>
          <a:lstStyle/>
          <a:p>
            <a:r>
              <a:rPr lang="tr-TR"/>
              <a:t>KÖKTEN ÇÖZÜM</a:t>
            </a:r>
          </a:p>
        </p:txBody>
      </p:sp>
      <p:sp>
        <p:nvSpPr>
          <p:cNvPr id="7" name="Slayt Numarası Yer Tutucusu 6">
            <a:extLst>
              <a:ext uri="{FF2B5EF4-FFF2-40B4-BE49-F238E27FC236}">
                <a16:creationId xmlns:a16="http://schemas.microsoft.com/office/drawing/2014/main" id="{6B84A500-084F-4843-9ADA-60EC2991D8E6}"/>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2597951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146A95-6F44-4E9E-BF04-A67C856060E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F57388BC-F41F-44B6-924C-A5D95536019A}"/>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6AC640E-A348-46B8-BABD-D0939EC52526}"/>
              </a:ext>
            </a:extLst>
          </p:cNvPr>
          <p:cNvSpPr>
            <a:spLocks noGrp="1"/>
          </p:cNvSpPr>
          <p:nvPr>
            <p:ph type="dt" sz="half" idx="10"/>
          </p:nvPr>
        </p:nvSpPr>
        <p:spPr/>
        <p:txBody>
          <a:bodyPr/>
          <a:lstStyle/>
          <a:p>
            <a:fld id="{F82E3643-892F-43C2-B658-5393FD986302}" type="datetime1">
              <a:rPr lang="tr-TR" smtClean="0"/>
              <a:t>23.05.2022</a:t>
            </a:fld>
            <a:endParaRPr lang="tr-TR"/>
          </a:p>
        </p:txBody>
      </p:sp>
      <p:sp>
        <p:nvSpPr>
          <p:cNvPr id="5" name="Alt Bilgi Yer Tutucusu 4">
            <a:extLst>
              <a:ext uri="{FF2B5EF4-FFF2-40B4-BE49-F238E27FC236}">
                <a16:creationId xmlns:a16="http://schemas.microsoft.com/office/drawing/2014/main" id="{C57B6A65-1FE0-4196-AEA5-13E054CD9AC9}"/>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9D6CE052-3244-4535-8055-B0EDBF7506F9}"/>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2911065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9552D0E-9DFB-4959-8E0E-298DAAC6F39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784FFBA-3610-41EF-8C38-A893413C558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980248C-D978-41A6-8FB0-BB3A6EFEC75E}"/>
              </a:ext>
            </a:extLst>
          </p:cNvPr>
          <p:cNvSpPr>
            <a:spLocks noGrp="1"/>
          </p:cNvSpPr>
          <p:nvPr>
            <p:ph type="dt" sz="half" idx="10"/>
          </p:nvPr>
        </p:nvSpPr>
        <p:spPr/>
        <p:txBody>
          <a:bodyPr/>
          <a:lstStyle/>
          <a:p>
            <a:fld id="{D57453B9-D6DE-4006-8BB8-87CD9BE532CA}" type="datetime1">
              <a:rPr lang="tr-TR" smtClean="0"/>
              <a:t>23.05.2022</a:t>
            </a:fld>
            <a:endParaRPr lang="tr-TR"/>
          </a:p>
        </p:txBody>
      </p:sp>
      <p:sp>
        <p:nvSpPr>
          <p:cNvPr id="5" name="Alt Bilgi Yer Tutucusu 4">
            <a:extLst>
              <a:ext uri="{FF2B5EF4-FFF2-40B4-BE49-F238E27FC236}">
                <a16:creationId xmlns:a16="http://schemas.microsoft.com/office/drawing/2014/main" id="{1D721C84-AD72-4EAA-9097-804A378E58ED}"/>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521CB32E-BFD2-4063-8F14-F941687C7F80}"/>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495342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C5B13C-8C25-4517-8124-3CDF766AB527}"/>
              </a:ext>
            </a:extLst>
          </p:cNvPr>
          <p:cNvSpPr>
            <a:spLocks noGrp="1"/>
          </p:cNvSpPr>
          <p:nvPr>
            <p:ph type="ctrTitle"/>
          </p:nvPr>
        </p:nvSpPr>
        <p:spPr>
          <a:xfrm>
            <a:off x="1524000" y="1122363"/>
            <a:ext cx="9144000" cy="2387600"/>
          </a:xfrm>
        </p:spPr>
        <p:txBody>
          <a:bodyPr anchor="b"/>
          <a:lstStyle>
            <a:lvl1pPr algn="ctr">
              <a:defRPr sz="4368"/>
            </a:lvl1pPr>
          </a:lstStyle>
          <a:p>
            <a:r>
              <a:rPr lang="tr-TR"/>
              <a:t>Asıl başlık stilini düzenlemek için tıklayın</a:t>
            </a:r>
          </a:p>
        </p:txBody>
      </p:sp>
      <p:sp>
        <p:nvSpPr>
          <p:cNvPr id="3" name="Alt Başlık 2">
            <a:extLst>
              <a:ext uri="{FF2B5EF4-FFF2-40B4-BE49-F238E27FC236}">
                <a16:creationId xmlns:a16="http://schemas.microsoft.com/office/drawing/2014/main" id="{DDD13593-AFBD-43F9-B6B6-003BCFE7FACD}"/>
              </a:ext>
            </a:extLst>
          </p:cNvPr>
          <p:cNvSpPr>
            <a:spLocks noGrp="1"/>
          </p:cNvSpPr>
          <p:nvPr>
            <p:ph type="subTitle" idx="1"/>
          </p:nvPr>
        </p:nvSpPr>
        <p:spPr>
          <a:xfrm>
            <a:off x="1524000" y="3602038"/>
            <a:ext cx="9144000" cy="1655762"/>
          </a:xfrm>
        </p:spPr>
        <p:txBody>
          <a:bodyPr/>
          <a:lstStyle>
            <a:lvl1pPr marL="0" indent="0" algn="ctr">
              <a:buNone/>
              <a:defRPr sz="1747"/>
            </a:lvl1pPr>
            <a:lvl2pPr marL="332832" indent="0" algn="ctr">
              <a:buNone/>
              <a:defRPr sz="1456"/>
            </a:lvl2pPr>
            <a:lvl3pPr marL="665665" indent="0" algn="ctr">
              <a:buNone/>
              <a:defRPr sz="1310"/>
            </a:lvl3pPr>
            <a:lvl4pPr marL="998497" indent="0" algn="ctr">
              <a:buNone/>
              <a:defRPr sz="1165"/>
            </a:lvl4pPr>
            <a:lvl5pPr marL="1331330" indent="0" algn="ctr">
              <a:buNone/>
              <a:defRPr sz="1165"/>
            </a:lvl5pPr>
            <a:lvl6pPr marL="1664162" indent="0" algn="ctr">
              <a:buNone/>
              <a:defRPr sz="1165"/>
            </a:lvl6pPr>
            <a:lvl7pPr marL="1996995" indent="0" algn="ctr">
              <a:buNone/>
              <a:defRPr sz="1165"/>
            </a:lvl7pPr>
            <a:lvl8pPr marL="2329827" indent="0" algn="ctr">
              <a:buNone/>
              <a:defRPr sz="1165"/>
            </a:lvl8pPr>
            <a:lvl9pPr marL="2662660" indent="0" algn="ctr">
              <a:buNone/>
              <a:defRPr sz="1165"/>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191CFEF-9853-46F6-A1D5-05810B749489}"/>
              </a:ext>
            </a:extLst>
          </p:cNvPr>
          <p:cNvSpPr>
            <a:spLocks noGrp="1"/>
          </p:cNvSpPr>
          <p:nvPr>
            <p:ph type="dt" sz="half" idx="10"/>
          </p:nvPr>
        </p:nvSpPr>
        <p:spPr/>
        <p:txBody>
          <a:bodyPr/>
          <a:lstStyle/>
          <a:p>
            <a:fld id="{05FDC74E-4243-4669-911B-9D1D27C70187}" type="datetime1">
              <a:rPr lang="tr-TR" smtClean="0"/>
              <a:t>23.05.2022</a:t>
            </a:fld>
            <a:endParaRPr lang="tr-TR"/>
          </a:p>
        </p:txBody>
      </p:sp>
      <p:sp>
        <p:nvSpPr>
          <p:cNvPr id="5" name="Alt Bilgi Yer Tutucusu 4">
            <a:extLst>
              <a:ext uri="{FF2B5EF4-FFF2-40B4-BE49-F238E27FC236}">
                <a16:creationId xmlns:a16="http://schemas.microsoft.com/office/drawing/2014/main" id="{D285F868-1FD3-491F-88EF-BD69FD0162AA}"/>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E9EDA0F0-93E5-49D7-81EF-C455EB806A84}"/>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469385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827B6A-F6A4-46AE-A4E9-C97F36389D2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F0E488F-442F-4C3F-B720-9F447380815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A5D65D2-0DA7-4E94-9D75-C7C02C1016E3}"/>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Alt Bilgi Yer Tutucusu 4">
            <a:extLst>
              <a:ext uri="{FF2B5EF4-FFF2-40B4-BE49-F238E27FC236}">
                <a16:creationId xmlns:a16="http://schemas.microsoft.com/office/drawing/2014/main" id="{1049A99D-661D-4CE1-B3A6-6807FC165747}"/>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46EEBA15-BE52-4267-AB62-D9740B911B18}"/>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2463409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0952A0-526F-400F-A59A-501526EA5102}"/>
              </a:ext>
            </a:extLst>
          </p:cNvPr>
          <p:cNvSpPr>
            <a:spLocks noGrp="1"/>
          </p:cNvSpPr>
          <p:nvPr>
            <p:ph type="title"/>
          </p:nvPr>
        </p:nvSpPr>
        <p:spPr>
          <a:xfrm>
            <a:off x="831850" y="1709739"/>
            <a:ext cx="10515600" cy="2852737"/>
          </a:xfrm>
        </p:spPr>
        <p:txBody>
          <a:bodyPr anchor="b"/>
          <a:lstStyle>
            <a:lvl1pPr>
              <a:defRPr sz="4368"/>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18BE9FF-14D6-476D-BD2A-EBC6E6EDCCFF}"/>
              </a:ext>
            </a:extLst>
          </p:cNvPr>
          <p:cNvSpPr>
            <a:spLocks noGrp="1"/>
          </p:cNvSpPr>
          <p:nvPr>
            <p:ph type="body" idx="1"/>
          </p:nvPr>
        </p:nvSpPr>
        <p:spPr>
          <a:xfrm>
            <a:off x="831850" y="4589464"/>
            <a:ext cx="10515600" cy="1500187"/>
          </a:xfrm>
        </p:spPr>
        <p:txBody>
          <a:bodyPr/>
          <a:lstStyle>
            <a:lvl1pPr marL="0" indent="0">
              <a:buNone/>
              <a:defRPr sz="1747">
                <a:solidFill>
                  <a:schemeClr val="tx1">
                    <a:tint val="75000"/>
                  </a:schemeClr>
                </a:solidFill>
              </a:defRPr>
            </a:lvl1pPr>
            <a:lvl2pPr marL="332832" indent="0">
              <a:buNone/>
              <a:defRPr sz="1456">
                <a:solidFill>
                  <a:schemeClr val="tx1">
                    <a:tint val="75000"/>
                  </a:schemeClr>
                </a:solidFill>
              </a:defRPr>
            </a:lvl2pPr>
            <a:lvl3pPr marL="665665" indent="0">
              <a:buNone/>
              <a:defRPr sz="1310">
                <a:solidFill>
                  <a:schemeClr val="tx1">
                    <a:tint val="75000"/>
                  </a:schemeClr>
                </a:solidFill>
              </a:defRPr>
            </a:lvl3pPr>
            <a:lvl4pPr marL="998497" indent="0">
              <a:buNone/>
              <a:defRPr sz="1165">
                <a:solidFill>
                  <a:schemeClr val="tx1">
                    <a:tint val="75000"/>
                  </a:schemeClr>
                </a:solidFill>
              </a:defRPr>
            </a:lvl4pPr>
            <a:lvl5pPr marL="1331330" indent="0">
              <a:buNone/>
              <a:defRPr sz="1165">
                <a:solidFill>
                  <a:schemeClr val="tx1">
                    <a:tint val="75000"/>
                  </a:schemeClr>
                </a:solidFill>
              </a:defRPr>
            </a:lvl5pPr>
            <a:lvl6pPr marL="1664162" indent="0">
              <a:buNone/>
              <a:defRPr sz="1165">
                <a:solidFill>
                  <a:schemeClr val="tx1">
                    <a:tint val="75000"/>
                  </a:schemeClr>
                </a:solidFill>
              </a:defRPr>
            </a:lvl6pPr>
            <a:lvl7pPr marL="1996995" indent="0">
              <a:buNone/>
              <a:defRPr sz="1165">
                <a:solidFill>
                  <a:schemeClr val="tx1">
                    <a:tint val="75000"/>
                  </a:schemeClr>
                </a:solidFill>
              </a:defRPr>
            </a:lvl7pPr>
            <a:lvl8pPr marL="2329827" indent="0">
              <a:buNone/>
              <a:defRPr sz="1165">
                <a:solidFill>
                  <a:schemeClr val="tx1">
                    <a:tint val="75000"/>
                  </a:schemeClr>
                </a:solidFill>
              </a:defRPr>
            </a:lvl8pPr>
            <a:lvl9pPr marL="2662660" indent="0">
              <a:buNone/>
              <a:defRPr sz="1165">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DBFBD17-1391-4BF7-8803-10971EE3B0E0}"/>
              </a:ext>
            </a:extLst>
          </p:cNvPr>
          <p:cNvSpPr>
            <a:spLocks noGrp="1"/>
          </p:cNvSpPr>
          <p:nvPr>
            <p:ph type="dt" sz="half" idx="10"/>
          </p:nvPr>
        </p:nvSpPr>
        <p:spPr/>
        <p:txBody>
          <a:bodyPr/>
          <a:lstStyle/>
          <a:p>
            <a:fld id="{6909E0D1-C3B2-4D30-A900-37A17701A515}" type="datetime1">
              <a:rPr lang="tr-TR" smtClean="0"/>
              <a:t>23.05.2022</a:t>
            </a:fld>
            <a:endParaRPr lang="tr-TR"/>
          </a:p>
        </p:txBody>
      </p:sp>
      <p:sp>
        <p:nvSpPr>
          <p:cNvPr id="5" name="Alt Bilgi Yer Tutucusu 4">
            <a:extLst>
              <a:ext uri="{FF2B5EF4-FFF2-40B4-BE49-F238E27FC236}">
                <a16:creationId xmlns:a16="http://schemas.microsoft.com/office/drawing/2014/main" id="{F67E87FB-2194-4AA5-999B-F3282C99B1A1}"/>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F722F132-5FEC-4B2E-914A-51B5E95821FD}"/>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257009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2EE9A-A61B-4192-8DA6-4D8518341F5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EB1F85-0DB8-4785-B186-0B542784F4B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3D85CB8-AB2E-4831-92F0-15A852D61BC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F3FD459-D6B5-47B9-B7A0-E59F22C317FA}"/>
              </a:ext>
            </a:extLst>
          </p:cNvPr>
          <p:cNvSpPr>
            <a:spLocks noGrp="1"/>
          </p:cNvSpPr>
          <p:nvPr>
            <p:ph type="dt" sz="half" idx="10"/>
          </p:nvPr>
        </p:nvSpPr>
        <p:spPr/>
        <p:txBody>
          <a:bodyPr/>
          <a:lstStyle/>
          <a:p>
            <a:fld id="{1B6868D7-3AF7-4417-8DE4-9EEDD722471A}" type="datetime1">
              <a:rPr lang="tr-TR" smtClean="0"/>
              <a:t>23.05.2022</a:t>
            </a:fld>
            <a:endParaRPr lang="tr-TR"/>
          </a:p>
        </p:txBody>
      </p:sp>
      <p:sp>
        <p:nvSpPr>
          <p:cNvPr id="6" name="Alt Bilgi Yer Tutucusu 5">
            <a:extLst>
              <a:ext uri="{FF2B5EF4-FFF2-40B4-BE49-F238E27FC236}">
                <a16:creationId xmlns:a16="http://schemas.microsoft.com/office/drawing/2014/main" id="{00FAAF44-9905-465F-922B-683CE65DC927}"/>
              </a:ext>
            </a:extLst>
          </p:cNvPr>
          <p:cNvSpPr>
            <a:spLocks noGrp="1"/>
          </p:cNvSpPr>
          <p:nvPr>
            <p:ph type="ftr" sz="quarter" idx="11"/>
          </p:nvPr>
        </p:nvSpPr>
        <p:spPr/>
        <p:txBody>
          <a:bodyPr/>
          <a:lstStyle/>
          <a:p>
            <a:r>
              <a:rPr lang="tr-TR"/>
              <a:t>KÖKTEN ÇÖZÜM</a:t>
            </a:r>
          </a:p>
        </p:txBody>
      </p:sp>
      <p:sp>
        <p:nvSpPr>
          <p:cNvPr id="7" name="Slayt Numarası Yer Tutucusu 6">
            <a:extLst>
              <a:ext uri="{FF2B5EF4-FFF2-40B4-BE49-F238E27FC236}">
                <a16:creationId xmlns:a16="http://schemas.microsoft.com/office/drawing/2014/main" id="{1A9790D4-392C-4875-BBAF-4FF81EFB9236}"/>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3403103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7C86A8-D45C-4BF7-95B8-B1E15BC4B98D}"/>
              </a:ext>
            </a:extLst>
          </p:cNvPr>
          <p:cNvSpPr>
            <a:spLocks noGrp="1"/>
          </p:cNvSpPr>
          <p:nvPr>
            <p:ph type="title"/>
          </p:nvPr>
        </p:nvSpPr>
        <p:spPr>
          <a:xfrm>
            <a:off x="839788" y="365126"/>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65A99EF-924F-4014-87CD-E428A7CA1827}"/>
              </a:ext>
            </a:extLst>
          </p:cNvPr>
          <p:cNvSpPr>
            <a:spLocks noGrp="1"/>
          </p:cNvSpPr>
          <p:nvPr>
            <p:ph type="body" idx="1"/>
          </p:nvPr>
        </p:nvSpPr>
        <p:spPr>
          <a:xfrm>
            <a:off x="839789" y="1681163"/>
            <a:ext cx="5157787" cy="823912"/>
          </a:xfrm>
        </p:spPr>
        <p:txBody>
          <a:bodyPr anchor="b"/>
          <a:lstStyle>
            <a:lvl1pPr marL="0" indent="0">
              <a:buNone/>
              <a:defRPr sz="1747" b="1"/>
            </a:lvl1pPr>
            <a:lvl2pPr marL="332832" indent="0">
              <a:buNone/>
              <a:defRPr sz="1456" b="1"/>
            </a:lvl2pPr>
            <a:lvl3pPr marL="665665" indent="0">
              <a:buNone/>
              <a:defRPr sz="1310" b="1"/>
            </a:lvl3pPr>
            <a:lvl4pPr marL="998497" indent="0">
              <a:buNone/>
              <a:defRPr sz="1165" b="1"/>
            </a:lvl4pPr>
            <a:lvl5pPr marL="1331330" indent="0">
              <a:buNone/>
              <a:defRPr sz="1165" b="1"/>
            </a:lvl5pPr>
            <a:lvl6pPr marL="1664162" indent="0">
              <a:buNone/>
              <a:defRPr sz="1165" b="1"/>
            </a:lvl6pPr>
            <a:lvl7pPr marL="1996995" indent="0">
              <a:buNone/>
              <a:defRPr sz="1165" b="1"/>
            </a:lvl7pPr>
            <a:lvl8pPr marL="2329827" indent="0">
              <a:buNone/>
              <a:defRPr sz="1165" b="1"/>
            </a:lvl8pPr>
            <a:lvl9pPr marL="2662660" indent="0">
              <a:buNone/>
              <a:defRPr sz="1165"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89C5803-7D62-417E-91BA-475894834C2B}"/>
              </a:ext>
            </a:extLst>
          </p:cNvPr>
          <p:cNvSpPr>
            <a:spLocks noGrp="1"/>
          </p:cNvSpPr>
          <p:nvPr>
            <p:ph sz="half" idx="2"/>
          </p:nvPr>
        </p:nvSpPr>
        <p:spPr>
          <a:xfrm>
            <a:off x="839789"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A02928BB-F1EF-4016-979C-555E1C0C954D}"/>
              </a:ext>
            </a:extLst>
          </p:cNvPr>
          <p:cNvSpPr>
            <a:spLocks noGrp="1"/>
          </p:cNvSpPr>
          <p:nvPr>
            <p:ph type="body" sz="quarter" idx="3"/>
          </p:nvPr>
        </p:nvSpPr>
        <p:spPr>
          <a:xfrm>
            <a:off x="6172200" y="1681163"/>
            <a:ext cx="5183188" cy="823912"/>
          </a:xfrm>
        </p:spPr>
        <p:txBody>
          <a:bodyPr anchor="b"/>
          <a:lstStyle>
            <a:lvl1pPr marL="0" indent="0">
              <a:buNone/>
              <a:defRPr sz="1747" b="1"/>
            </a:lvl1pPr>
            <a:lvl2pPr marL="332832" indent="0">
              <a:buNone/>
              <a:defRPr sz="1456" b="1"/>
            </a:lvl2pPr>
            <a:lvl3pPr marL="665665" indent="0">
              <a:buNone/>
              <a:defRPr sz="1310" b="1"/>
            </a:lvl3pPr>
            <a:lvl4pPr marL="998497" indent="0">
              <a:buNone/>
              <a:defRPr sz="1165" b="1"/>
            </a:lvl4pPr>
            <a:lvl5pPr marL="1331330" indent="0">
              <a:buNone/>
              <a:defRPr sz="1165" b="1"/>
            </a:lvl5pPr>
            <a:lvl6pPr marL="1664162" indent="0">
              <a:buNone/>
              <a:defRPr sz="1165" b="1"/>
            </a:lvl6pPr>
            <a:lvl7pPr marL="1996995" indent="0">
              <a:buNone/>
              <a:defRPr sz="1165" b="1"/>
            </a:lvl7pPr>
            <a:lvl8pPr marL="2329827" indent="0">
              <a:buNone/>
              <a:defRPr sz="1165" b="1"/>
            </a:lvl8pPr>
            <a:lvl9pPr marL="2662660" indent="0">
              <a:buNone/>
              <a:defRPr sz="1165"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BD4937E-D888-4C89-817C-A7B848B14866}"/>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DBF3F19-13BD-41D6-9D8C-B2585C944277}"/>
              </a:ext>
            </a:extLst>
          </p:cNvPr>
          <p:cNvSpPr>
            <a:spLocks noGrp="1"/>
          </p:cNvSpPr>
          <p:nvPr>
            <p:ph type="dt" sz="half" idx="10"/>
          </p:nvPr>
        </p:nvSpPr>
        <p:spPr/>
        <p:txBody>
          <a:bodyPr/>
          <a:lstStyle/>
          <a:p>
            <a:fld id="{ABC49347-7BE4-444A-A8CF-AE53EDBDB4E7}" type="datetime1">
              <a:rPr lang="tr-TR" smtClean="0"/>
              <a:t>23.05.2022</a:t>
            </a:fld>
            <a:endParaRPr lang="tr-TR"/>
          </a:p>
        </p:txBody>
      </p:sp>
      <p:sp>
        <p:nvSpPr>
          <p:cNvPr id="8" name="Alt Bilgi Yer Tutucusu 7">
            <a:extLst>
              <a:ext uri="{FF2B5EF4-FFF2-40B4-BE49-F238E27FC236}">
                <a16:creationId xmlns:a16="http://schemas.microsoft.com/office/drawing/2014/main" id="{4C14C98C-C85D-4400-AE48-F1CCC08177CB}"/>
              </a:ext>
            </a:extLst>
          </p:cNvPr>
          <p:cNvSpPr>
            <a:spLocks noGrp="1"/>
          </p:cNvSpPr>
          <p:nvPr>
            <p:ph type="ftr" sz="quarter" idx="11"/>
          </p:nvPr>
        </p:nvSpPr>
        <p:spPr/>
        <p:txBody>
          <a:bodyPr/>
          <a:lstStyle/>
          <a:p>
            <a:r>
              <a:rPr lang="tr-TR"/>
              <a:t>KÖKTEN ÇÖZÜM</a:t>
            </a:r>
          </a:p>
        </p:txBody>
      </p:sp>
      <p:sp>
        <p:nvSpPr>
          <p:cNvPr id="9" name="Slayt Numarası Yer Tutucusu 8">
            <a:extLst>
              <a:ext uri="{FF2B5EF4-FFF2-40B4-BE49-F238E27FC236}">
                <a16:creationId xmlns:a16="http://schemas.microsoft.com/office/drawing/2014/main" id="{627F56D7-3E42-4BDA-9CCF-D11AF60953B6}"/>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3279720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11B572-6222-4167-976F-85C9825F0EB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B028B3D-E5B1-4F2D-B1B0-CDC346A84759}"/>
              </a:ext>
            </a:extLst>
          </p:cNvPr>
          <p:cNvSpPr>
            <a:spLocks noGrp="1"/>
          </p:cNvSpPr>
          <p:nvPr>
            <p:ph type="dt" sz="half" idx="10"/>
          </p:nvPr>
        </p:nvSpPr>
        <p:spPr/>
        <p:txBody>
          <a:bodyPr/>
          <a:lstStyle/>
          <a:p>
            <a:fld id="{F6285378-7CF8-4EAD-A53C-F3821AFB9967}" type="datetime1">
              <a:rPr lang="tr-TR" smtClean="0"/>
              <a:t>23.05.2022</a:t>
            </a:fld>
            <a:endParaRPr lang="tr-TR"/>
          </a:p>
        </p:txBody>
      </p:sp>
      <p:sp>
        <p:nvSpPr>
          <p:cNvPr id="4" name="Alt Bilgi Yer Tutucusu 3">
            <a:extLst>
              <a:ext uri="{FF2B5EF4-FFF2-40B4-BE49-F238E27FC236}">
                <a16:creationId xmlns:a16="http://schemas.microsoft.com/office/drawing/2014/main" id="{5A777091-1D5A-4426-8DEA-0EF24C07DC0F}"/>
              </a:ext>
            </a:extLst>
          </p:cNvPr>
          <p:cNvSpPr>
            <a:spLocks noGrp="1"/>
          </p:cNvSpPr>
          <p:nvPr>
            <p:ph type="ftr" sz="quarter" idx="11"/>
          </p:nvPr>
        </p:nvSpPr>
        <p:spPr/>
        <p:txBody>
          <a:bodyPr/>
          <a:lstStyle/>
          <a:p>
            <a:r>
              <a:rPr lang="tr-TR"/>
              <a:t>KÖKTEN ÇÖZÜM</a:t>
            </a:r>
          </a:p>
        </p:txBody>
      </p:sp>
      <p:sp>
        <p:nvSpPr>
          <p:cNvPr id="5" name="Slayt Numarası Yer Tutucusu 4">
            <a:extLst>
              <a:ext uri="{FF2B5EF4-FFF2-40B4-BE49-F238E27FC236}">
                <a16:creationId xmlns:a16="http://schemas.microsoft.com/office/drawing/2014/main" id="{9B372F9B-C2BB-48C5-B902-CD7530154FC8}"/>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1598942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AF3BB9DA-0437-44E4-862F-951C3EC321E9}"/>
              </a:ext>
            </a:extLst>
          </p:cNvPr>
          <p:cNvSpPr>
            <a:spLocks noGrp="1"/>
          </p:cNvSpPr>
          <p:nvPr>
            <p:ph type="dt" sz="half" idx="10"/>
          </p:nvPr>
        </p:nvSpPr>
        <p:spPr/>
        <p:txBody>
          <a:bodyPr/>
          <a:lstStyle/>
          <a:p>
            <a:fld id="{EAE75157-9FD0-4597-923C-550389783BCF}" type="datetime1">
              <a:rPr lang="tr-TR" smtClean="0"/>
              <a:t>23.05.2022</a:t>
            </a:fld>
            <a:endParaRPr lang="tr-TR"/>
          </a:p>
        </p:txBody>
      </p:sp>
      <p:sp>
        <p:nvSpPr>
          <p:cNvPr id="3" name="Alt Bilgi Yer Tutucusu 2">
            <a:extLst>
              <a:ext uri="{FF2B5EF4-FFF2-40B4-BE49-F238E27FC236}">
                <a16:creationId xmlns:a16="http://schemas.microsoft.com/office/drawing/2014/main" id="{4F49B820-52C1-4EA9-9ADC-7700307CB4A4}"/>
              </a:ext>
            </a:extLst>
          </p:cNvPr>
          <p:cNvSpPr>
            <a:spLocks noGrp="1"/>
          </p:cNvSpPr>
          <p:nvPr>
            <p:ph type="ftr" sz="quarter" idx="11"/>
          </p:nvPr>
        </p:nvSpPr>
        <p:spPr/>
        <p:txBody>
          <a:bodyPr/>
          <a:lstStyle/>
          <a:p>
            <a:r>
              <a:rPr lang="tr-TR"/>
              <a:t>KÖKTEN ÇÖZÜM</a:t>
            </a:r>
          </a:p>
        </p:txBody>
      </p:sp>
      <p:sp>
        <p:nvSpPr>
          <p:cNvPr id="4" name="Slayt Numarası Yer Tutucusu 3">
            <a:extLst>
              <a:ext uri="{FF2B5EF4-FFF2-40B4-BE49-F238E27FC236}">
                <a16:creationId xmlns:a16="http://schemas.microsoft.com/office/drawing/2014/main" id="{221E81A7-C511-48F0-B40E-99ACCDE1E37B}"/>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4014475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96F9B6-569F-4BBE-AB4F-33F2636B7302}"/>
              </a:ext>
            </a:extLst>
          </p:cNvPr>
          <p:cNvSpPr>
            <a:spLocks noGrp="1"/>
          </p:cNvSpPr>
          <p:nvPr>
            <p:ph type="title"/>
          </p:nvPr>
        </p:nvSpPr>
        <p:spPr>
          <a:xfrm>
            <a:off x="839788" y="457200"/>
            <a:ext cx="3932238" cy="1600200"/>
          </a:xfrm>
        </p:spPr>
        <p:txBody>
          <a:bodyPr anchor="b"/>
          <a:lstStyle>
            <a:lvl1pPr>
              <a:defRPr sz="233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F15F2100-A279-4EC1-8F04-B578A7289834}"/>
              </a:ext>
            </a:extLst>
          </p:cNvPr>
          <p:cNvSpPr>
            <a:spLocks noGrp="1"/>
          </p:cNvSpPr>
          <p:nvPr>
            <p:ph idx="1"/>
          </p:nvPr>
        </p:nvSpPr>
        <p:spPr>
          <a:xfrm>
            <a:off x="5183188" y="987425"/>
            <a:ext cx="6172200" cy="4873625"/>
          </a:xfrm>
        </p:spPr>
        <p:txBody>
          <a:bodyPr/>
          <a:lstStyle>
            <a:lvl1pPr>
              <a:defRPr sz="2330"/>
            </a:lvl1pPr>
            <a:lvl2pPr>
              <a:defRPr sz="2038"/>
            </a:lvl2pPr>
            <a:lvl3pPr>
              <a:defRPr sz="1747"/>
            </a:lvl3pPr>
            <a:lvl4pPr>
              <a:defRPr sz="1456"/>
            </a:lvl4pPr>
            <a:lvl5pPr>
              <a:defRPr sz="1456"/>
            </a:lvl5pPr>
            <a:lvl6pPr>
              <a:defRPr sz="1456"/>
            </a:lvl6pPr>
            <a:lvl7pPr>
              <a:defRPr sz="1456"/>
            </a:lvl7pPr>
            <a:lvl8pPr>
              <a:defRPr sz="1456"/>
            </a:lvl8pPr>
            <a:lvl9pPr>
              <a:defRPr sz="1456"/>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5985759-9D43-4209-AA59-FEC9C8E3F4A4}"/>
              </a:ext>
            </a:extLst>
          </p:cNvPr>
          <p:cNvSpPr>
            <a:spLocks noGrp="1"/>
          </p:cNvSpPr>
          <p:nvPr>
            <p:ph type="body" sz="half" idx="2"/>
          </p:nvPr>
        </p:nvSpPr>
        <p:spPr>
          <a:xfrm>
            <a:off x="839788" y="2057400"/>
            <a:ext cx="3932238" cy="3811588"/>
          </a:xfrm>
        </p:spPr>
        <p:txBody>
          <a:bodyPr/>
          <a:lstStyle>
            <a:lvl1pPr marL="0" indent="0">
              <a:buNone/>
              <a:defRPr sz="1165"/>
            </a:lvl1pPr>
            <a:lvl2pPr marL="332832" indent="0">
              <a:buNone/>
              <a:defRPr sz="1019"/>
            </a:lvl2pPr>
            <a:lvl3pPr marL="665665" indent="0">
              <a:buNone/>
              <a:defRPr sz="874"/>
            </a:lvl3pPr>
            <a:lvl4pPr marL="998497" indent="0">
              <a:buNone/>
              <a:defRPr sz="728"/>
            </a:lvl4pPr>
            <a:lvl5pPr marL="1331330" indent="0">
              <a:buNone/>
              <a:defRPr sz="728"/>
            </a:lvl5pPr>
            <a:lvl6pPr marL="1664162" indent="0">
              <a:buNone/>
              <a:defRPr sz="728"/>
            </a:lvl6pPr>
            <a:lvl7pPr marL="1996995" indent="0">
              <a:buNone/>
              <a:defRPr sz="728"/>
            </a:lvl7pPr>
            <a:lvl8pPr marL="2329827" indent="0">
              <a:buNone/>
              <a:defRPr sz="728"/>
            </a:lvl8pPr>
            <a:lvl9pPr marL="2662660" indent="0">
              <a:buNone/>
              <a:defRPr sz="728"/>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F089CF2-1359-4E91-A1F6-51414C6804E8}"/>
              </a:ext>
            </a:extLst>
          </p:cNvPr>
          <p:cNvSpPr>
            <a:spLocks noGrp="1"/>
          </p:cNvSpPr>
          <p:nvPr>
            <p:ph type="dt" sz="half" idx="10"/>
          </p:nvPr>
        </p:nvSpPr>
        <p:spPr/>
        <p:txBody>
          <a:bodyPr/>
          <a:lstStyle/>
          <a:p>
            <a:fld id="{ABB5A184-9DB2-4D6A-B2BF-9F8B402BFAF7}" type="datetime1">
              <a:rPr lang="tr-TR" smtClean="0"/>
              <a:t>23.05.2022</a:t>
            </a:fld>
            <a:endParaRPr lang="tr-TR"/>
          </a:p>
        </p:txBody>
      </p:sp>
      <p:sp>
        <p:nvSpPr>
          <p:cNvPr id="6" name="Alt Bilgi Yer Tutucusu 5">
            <a:extLst>
              <a:ext uri="{FF2B5EF4-FFF2-40B4-BE49-F238E27FC236}">
                <a16:creationId xmlns:a16="http://schemas.microsoft.com/office/drawing/2014/main" id="{6A2CF9B2-DCC6-43A5-A79F-C6335F94235A}"/>
              </a:ext>
            </a:extLst>
          </p:cNvPr>
          <p:cNvSpPr>
            <a:spLocks noGrp="1"/>
          </p:cNvSpPr>
          <p:nvPr>
            <p:ph type="ftr" sz="quarter" idx="11"/>
          </p:nvPr>
        </p:nvSpPr>
        <p:spPr/>
        <p:txBody>
          <a:bodyPr/>
          <a:lstStyle/>
          <a:p>
            <a:r>
              <a:rPr lang="tr-TR"/>
              <a:t>KÖKTEN ÇÖZÜM</a:t>
            </a:r>
          </a:p>
        </p:txBody>
      </p:sp>
      <p:sp>
        <p:nvSpPr>
          <p:cNvPr id="7" name="Slayt Numarası Yer Tutucusu 6">
            <a:extLst>
              <a:ext uri="{FF2B5EF4-FFF2-40B4-BE49-F238E27FC236}">
                <a16:creationId xmlns:a16="http://schemas.microsoft.com/office/drawing/2014/main" id="{FD31D9EF-7047-4A38-A6DE-176E5046AFB7}"/>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30346469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1FBE0C-5E03-4E90-8ED3-0F0BA15F0E41}"/>
              </a:ext>
            </a:extLst>
          </p:cNvPr>
          <p:cNvSpPr>
            <a:spLocks noGrp="1"/>
          </p:cNvSpPr>
          <p:nvPr>
            <p:ph type="title"/>
          </p:nvPr>
        </p:nvSpPr>
        <p:spPr>
          <a:xfrm>
            <a:off x="839788" y="457200"/>
            <a:ext cx="3932238" cy="1600200"/>
          </a:xfrm>
        </p:spPr>
        <p:txBody>
          <a:bodyPr anchor="b"/>
          <a:lstStyle>
            <a:lvl1pPr>
              <a:defRPr sz="233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6DE4CA39-81B3-487B-9B73-EDD1B399196C}"/>
              </a:ext>
            </a:extLst>
          </p:cNvPr>
          <p:cNvSpPr>
            <a:spLocks noGrp="1"/>
          </p:cNvSpPr>
          <p:nvPr>
            <p:ph type="pic" idx="1"/>
          </p:nvPr>
        </p:nvSpPr>
        <p:spPr>
          <a:xfrm>
            <a:off x="5183188" y="987425"/>
            <a:ext cx="6172200" cy="4873625"/>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endParaRPr lang="tr-TR"/>
          </a:p>
        </p:txBody>
      </p:sp>
      <p:sp>
        <p:nvSpPr>
          <p:cNvPr id="4" name="Metin Yer Tutucusu 3">
            <a:extLst>
              <a:ext uri="{FF2B5EF4-FFF2-40B4-BE49-F238E27FC236}">
                <a16:creationId xmlns:a16="http://schemas.microsoft.com/office/drawing/2014/main" id="{FC0A009C-4EAE-466E-A3BC-8A318CB9E32B}"/>
              </a:ext>
            </a:extLst>
          </p:cNvPr>
          <p:cNvSpPr>
            <a:spLocks noGrp="1"/>
          </p:cNvSpPr>
          <p:nvPr>
            <p:ph type="body" sz="half" idx="2"/>
          </p:nvPr>
        </p:nvSpPr>
        <p:spPr>
          <a:xfrm>
            <a:off x="839788" y="2057400"/>
            <a:ext cx="3932238" cy="3811588"/>
          </a:xfrm>
        </p:spPr>
        <p:txBody>
          <a:bodyPr/>
          <a:lstStyle>
            <a:lvl1pPr marL="0" indent="0">
              <a:buNone/>
              <a:defRPr sz="1165"/>
            </a:lvl1pPr>
            <a:lvl2pPr marL="332832" indent="0">
              <a:buNone/>
              <a:defRPr sz="1019"/>
            </a:lvl2pPr>
            <a:lvl3pPr marL="665665" indent="0">
              <a:buNone/>
              <a:defRPr sz="874"/>
            </a:lvl3pPr>
            <a:lvl4pPr marL="998497" indent="0">
              <a:buNone/>
              <a:defRPr sz="728"/>
            </a:lvl4pPr>
            <a:lvl5pPr marL="1331330" indent="0">
              <a:buNone/>
              <a:defRPr sz="728"/>
            </a:lvl5pPr>
            <a:lvl6pPr marL="1664162" indent="0">
              <a:buNone/>
              <a:defRPr sz="728"/>
            </a:lvl6pPr>
            <a:lvl7pPr marL="1996995" indent="0">
              <a:buNone/>
              <a:defRPr sz="728"/>
            </a:lvl7pPr>
            <a:lvl8pPr marL="2329827" indent="0">
              <a:buNone/>
              <a:defRPr sz="728"/>
            </a:lvl8pPr>
            <a:lvl9pPr marL="2662660" indent="0">
              <a:buNone/>
              <a:defRPr sz="728"/>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01A8A0B-3483-4341-98E7-DA1CAAA20301}"/>
              </a:ext>
            </a:extLst>
          </p:cNvPr>
          <p:cNvSpPr>
            <a:spLocks noGrp="1"/>
          </p:cNvSpPr>
          <p:nvPr>
            <p:ph type="dt" sz="half" idx="10"/>
          </p:nvPr>
        </p:nvSpPr>
        <p:spPr/>
        <p:txBody>
          <a:bodyPr/>
          <a:lstStyle/>
          <a:p>
            <a:fld id="{4C4C31E6-6D0E-4220-A749-131E5B2D77ED}" type="datetime1">
              <a:rPr lang="tr-TR" smtClean="0"/>
              <a:t>23.05.2022</a:t>
            </a:fld>
            <a:endParaRPr lang="tr-TR"/>
          </a:p>
        </p:txBody>
      </p:sp>
      <p:sp>
        <p:nvSpPr>
          <p:cNvPr id="6" name="Alt Bilgi Yer Tutucusu 5">
            <a:extLst>
              <a:ext uri="{FF2B5EF4-FFF2-40B4-BE49-F238E27FC236}">
                <a16:creationId xmlns:a16="http://schemas.microsoft.com/office/drawing/2014/main" id="{377CF8AB-2B0C-42E6-853D-40B5F5673736}"/>
              </a:ext>
            </a:extLst>
          </p:cNvPr>
          <p:cNvSpPr>
            <a:spLocks noGrp="1"/>
          </p:cNvSpPr>
          <p:nvPr>
            <p:ph type="ftr" sz="quarter" idx="11"/>
          </p:nvPr>
        </p:nvSpPr>
        <p:spPr/>
        <p:txBody>
          <a:bodyPr/>
          <a:lstStyle/>
          <a:p>
            <a:r>
              <a:rPr lang="tr-TR"/>
              <a:t>KÖKTEN ÇÖZÜM</a:t>
            </a:r>
          </a:p>
        </p:txBody>
      </p:sp>
      <p:sp>
        <p:nvSpPr>
          <p:cNvPr id="7" name="Slayt Numarası Yer Tutucusu 6">
            <a:extLst>
              <a:ext uri="{FF2B5EF4-FFF2-40B4-BE49-F238E27FC236}">
                <a16:creationId xmlns:a16="http://schemas.microsoft.com/office/drawing/2014/main" id="{6B84A500-084F-4843-9ADA-60EC2991D8E6}"/>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1592906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146A95-6F44-4E9E-BF04-A67C856060E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F57388BC-F41F-44B6-924C-A5D95536019A}"/>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6AC640E-A348-46B8-BABD-D0939EC52526}"/>
              </a:ext>
            </a:extLst>
          </p:cNvPr>
          <p:cNvSpPr>
            <a:spLocks noGrp="1"/>
          </p:cNvSpPr>
          <p:nvPr>
            <p:ph type="dt" sz="half" idx="10"/>
          </p:nvPr>
        </p:nvSpPr>
        <p:spPr/>
        <p:txBody>
          <a:bodyPr/>
          <a:lstStyle/>
          <a:p>
            <a:fld id="{A667CBD7-6D04-4DC2-8F41-1155EBC3562F}" type="datetime1">
              <a:rPr lang="tr-TR" smtClean="0"/>
              <a:t>23.05.2022</a:t>
            </a:fld>
            <a:endParaRPr lang="tr-TR"/>
          </a:p>
        </p:txBody>
      </p:sp>
      <p:sp>
        <p:nvSpPr>
          <p:cNvPr id="5" name="Alt Bilgi Yer Tutucusu 4">
            <a:extLst>
              <a:ext uri="{FF2B5EF4-FFF2-40B4-BE49-F238E27FC236}">
                <a16:creationId xmlns:a16="http://schemas.microsoft.com/office/drawing/2014/main" id="{C57B6A65-1FE0-4196-AEA5-13E054CD9AC9}"/>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9D6CE052-3244-4535-8055-B0EDBF7506F9}"/>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28215092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9552D0E-9DFB-4959-8E0E-298DAAC6F390}"/>
              </a:ext>
            </a:extLst>
          </p:cNvPr>
          <p:cNvSpPr>
            <a:spLocks noGrp="1"/>
          </p:cNvSpPr>
          <p:nvPr>
            <p:ph type="title" orient="vert"/>
          </p:nvPr>
        </p:nvSpPr>
        <p:spPr>
          <a:xfrm>
            <a:off x="8724900" y="365125"/>
            <a:ext cx="2628901"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784FFBA-3610-41EF-8C38-A893413C5589}"/>
              </a:ext>
            </a:extLst>
          </p:cNvPr>
          <p:cNvSpPr>
            <a:spLocks noGrp="1"/>
          </p:cNvSpPr>
          <p:nvPr>
            <p:ph type="body" orient="vert" idx="1"/>
          </p:nvPr>
        </p:nvSpPr>
        <p:spPr>
          <a:xfrm>
            <a:off x="838200" y="365125"/>
            <a:ext cx="7734301"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980248C-D978-41A6-8FB0-BB3A6EFEC75E}"/>
              </a:ext>
            </a:extLst>
          </p:cNvPr>
          <p:cNvSpPr>
            <a:spLocks noGrp="1"/>
          </p:cNvSpPr>
          <p:nvPr>
            <p:ph type="dt" sz="half" idx="10"/>
          </p:nvPr>
        </p:nvSpPr>
        <p:spPr/>
        <p:txBody>
          <a:bodyPr/>
          <a:lstStyle/>
          <a:p>
            <a:fld id="{199D51D8-8063-4AA0-BBDD-FA9A9BD4B1E2}" type="datetime1">
              <a:rPr lang="tr-TR" smtClean="0"/>
              <a:t>23.05.2022</a:t>
            </a:fld>
            <a:endParaRPr lang="tr-TR"/>
          </a:p>
        </p:txBody>
      </p:sp>
      <p:sp>
        <p:nvSpPr>
          <p:cNvPr id="5" name="Alt Bilgi Yer Tutucusu 4">
            <a:extLst>
              <a:ext uri="{FF2B5EF4-FFF2-40B4-BE49-F238E27FC236}">
                <a16:creationId xmlns:a16="http://schemas.microsoft.com/office/drawing/2014/main" id="{1D721C84-AD72-4EAA-9097-804A378E58ED}"/>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521CB32E-BFD2-4063-8F14-F941687C7F80}"/>
              </a:ext>
            </a:extLst>
          </p:cNvPr>
          <p:cNvSpPr>
            <a:spLocks noGrp="1"/>
          </p:cNvSpPr>
          <p:nvPr>
            <p:ph type="sldNum" sz="quarter" idx="12"/>
          </p:nvPr>
        </p:nvSpPr>
        <p:spPr/>
        <p:txBody>
          <a:bodyPr/>
          <a:lstStyle/>
          <a:p>
            <a:fld id="{C2102BDF-116A-466F-BF2E-39F7864BE9A2}" type="slidenum">
              <a:rPr lang="tr-TR" smtClean="0"/>
              <a:t>‹#›</a:t>
            </a:fld>
            <a:endParaRPr lang="tr-TR"/>
          </a:p>
        </p:txBody>
      </p:sp>
    </p:spTree>
    <p:extLst>
      <p:ext uri="{BB962C8B-B14F-4D97-AF65-F5344CB8AC3E}">
        <p14:creationId xmlns:p14="http://schemas.microsoft.com/office/powerpoint/2010/main" val="18722227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aşlık ve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193E64-7FC6-4E13-BCF2-283A73FD8240}"/>
              </a:ext>
            </a:extLst>
          </p:cNvPr>
          <p:cNvSpPr>
            <a:spLocks noGrp="1"/>
          </p:cNvSpPr>
          <p:nvPr>
            <p:ph type="title"/>
          </p:nvPr>
        </p:nvSpPr>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792680C-39E6-4EEA-9F79-FBE9AD651329}"/>
              </a:ext>
            </a:extLst>
          </p:cNvPr>
          <p:cNvSpPr>
            <a:spLocks noGrp="1"/>
          </p:cNvSpPr>
          <p:nvPr>
            <p:ph type="body"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6018217-3A24-4F1D-B6CC-865B0F45860F}"/>
              </a:ext>
            </a:extLst>
          </p:cNvPr>
          <p:cNvSpPr>
            <a:spLocks noGrp="1"/>
          </p:cNvSpPr>
          <p:nvPr>
            <p:ph type="dt" sz="half" idx="10"/>
          </p:nvPr>
        </p:nvSpPr>
        <p:spPr/>
        <p:txBody>
          <a:bodyPr/>
          <a:lstStyle/>
          <a:p>
            <a:fld id="{C18104E6-433A-49D5-8D0F-DC178CDFEEB7}" type="datetime1">
              <a:rPr lang="tr-TR" smtClean="0"/>
              <a:t>23.05.2022</a:t>
            </a:fld>
            <a:endParaRPr lang="tr-TR"/>
          </a:p>
        </p:txBody>
      </p:sp>
      <p:sp>
        <p:nvSpPr>
          <p:cNvPr id="5" name="Alt Bilgi Yer Tutucusu 4">
            <a:extLst>
              <a:ext uri="{FF2B5EF4-FFF2-40B4-BE49-F238E27FC236}">
                <a16:creationId xmlns:a16="http://schemas.microsoft.com/office/drawing/2014/main" id="{872C3C7C-2837-47D1-83BF-EA9CF60827F4}"/>
              </a:ext>
            </a:extLst>
          </p:cNvPr>
          <p:cNvSpPr>
            <a:spLocks noGrp="1"/>
          </p:cNvSpPr>
          <p:nvPr>
            <p:ph type="ftr" sz="quarter" idx="11"/>
          </p:nvPr>
        </p:nvSpPr>
        <p:spPr/>
        <p:txBody>
          <a:bodyPr/>
          <a:lstStyle/>
          <a:p>
            <a:r>
              <a:rPr lang="tr-TR"/>
              <a:t>KÖKTEN ÇÖZÜM</a:t>
            </a:r>
          </a:p>
        </p:txBody>
      </p:sp>
      <p:sp>
        <p:nvSpPr>
          <p:cNvPr id="6" name="Slayt Numarası Yer Tutucusu 5">
            <a:extLst>
              <a:ext uri="{FF2B5EF4-FFF2-40B4-BE49-F238E27FC236}">
                <a16:creationId xmlns:a16="http://schemas.microsoft.com/office/drawing/2014/main" id="{AF8116CB-60D6-4427-B08F-BE2997D19B8F}"/>
              </a:ext>
            </a:extLst>
          </p:cNvPr>
          <p:cNvSpPr>
            <a:spLocks noGrp="1"/>
          </p:cNvSpPr>
          <p:nvPr>
            <p:ph type="sldNum" sz="quarter" idx="12"/>
          </p:nvPr>
        </p:nvSpPr>
        <p:spPr/>
        <p:txBody>
          <a:bodyPr/>
          <a:lstStyle/>
          <a:p>
            <a:fld id="{1C2CD13E-52EF-41B6-A267-9117F42DD842}" type="slidenum">
              <a:rPr lang="tr-TR" smtClean="0"/>
              <a:t>‹#›</a:t>
            </a:fld>
            <a:endParaRPr lang="tr-TR"/>
          </a:p>
        </p:txBody>
      </p:sp>
    </p:spTree>
    <p:extLst>
      <p:ext uri="{BB962C8B-B14F-4D97-AF65-F5344CB8AC3E}">
        <p14:creationId xmlns:p14="http://schemas.microsoft.com/office/powerpoint/2010/main" val="85729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0F74E95-5ED8-4D0D-A2F3-11C46884C2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7BB8D5D-7553-4BBD-BDEC-3A625656C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F2945FE-025C-4AE3-ACC7-4C99B12965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DCD3E9-AE9E-4D20-A5A1-F4F9723F956B}" type="datetime1">
              <a:rPr lang="tr-TR" smtClean="0"/>
              <a:t>23.05.2022</a:t>
            </a:fld>
            <a:endParaRPr lang="tr-TR"/>
          </a:p>
        </p:txBody>
      </p:sp>
      <p:sp>
        <p:nvSpPr>
          <p:cNvPr id="5" name="Alt Bilgi Yer Tutucusu 4">
            <a:extLst>
              <a:ext uri="{FF2B5EF4-FFF2-40B4-BE49-F238E27FC236}">
                <a16:creationId xmlns:a16="http://schemas.microsoft.com/office/drawing/2014/main" id="{090B65F7-0362-4742-B284-873BEA9A4E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KÖKTEN ÇÖZÜM</a:t>
            </a:r>
          </a:p>
        </p:txBody>
      </p:sp>
      <p:sp>
        <p:nvSpPr>
          <p:cNvPr id="6" name="Slayt Numarası Yer Tutucusu 5">
            <a:extLst>
              <a:ext uri="{FF2B5EF4-FFF2-40B4-BE49-F238E27FC236}">
                <a16:creationId xmlns:a16="http://schemas.microsoft.com/office/drawing/2014/main" id="{3892193B-F149-4395-AE5C-7D01A9693D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102BDF-116A-466F-BF2E-39F7864BE9A2}" type="slidenum">
              <a:rPr lang="tr-TR" smtClean="0"/>
              <a:t>‹#›</a:t>
            </a:fld>
            <a:endParaRPr lang="tr-TR"/>
          </a:p>
        </p:txBody>
      </p:sp>
    </p:spTree>
    <p:extLst>
      <p:ext uri="{BB962C8B-B14F-4D97-AF65-F5344CB8AC3E}">
        <p14:creationId xmlns:p14="http://schemas.microsoft.com/office/powerpoint/2010/main" val="2491923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0F74E95-5ED8-4D0D-A2F3-11C46884C277}"/>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7BB8D5D-7553-4BBD-BDEC-3A625656C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F2945FE-025C-4AE3-ACC7-4C99B12965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74">
                <a:solidFill>
                  <a:schemeClr val="tx1">
                    <a:tint val="75000"/>
                  </a:schemeClr>
                </a:solidFill>
              </a:defRPr>
            </a:lvl1pPr>
          </a:lstStyle>
          <a:p>
            <a:fld id="{148CA80F-1D7A-4B54-A7EC-786A9DF9B775}" type="datetime1">
              <a:rPr lang="tr-TR" smtClean="0"/>
              <a:t>23.05.2022</a:t>
            </a:fld>
            <a:endParaRPr lang="tr-TR"/>
          </a:p>
        </p:txBody>
      </p:sp>
      <p:sp>
        <p:nvSpPr>
          <p:cNvPr id="5" name="Alt Bilgi Yer Tutucusu 4">
            <a:extLst>
              <a:ext uri="{FF2B5EF4-FFF2-40B4-BE49-F238E27FC236}">
                <a16:creationId xmlns:a16="http://schemas.microsoft.com/office/drawing/2014/main" id="{090B65F7-0362-4742-B284-873BEA9A4E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874">
                <a:solidFill>
                  <a:schemeClr val="tx1">
                    <a:tint val="75000"/>
                  </a:schemeClr>
                </a:solidFill>
              </a:defRPr>
            </a:lvl1pPr>
          </a:lstStyle>
          <a:p>
            <a:r>
              <a:rPr lang="tr-TR"/>
              <a:t>KÖKTEN ÇÖZÜM</a:t>
            </a:r>
          </a:p>
        </p:txBody>
      </p:sp>
      <p:sp>
        <p:nvSpPr>
          <p:cNvPr id="6" name="Slayt Numarası Yer Tutucusu 5">
            <a:extLst>
              <a:ext uri="{FF2B5EF4-FFF2-40B4-BE49-F238E27FC236}">
                <a16:creationId xmlns:a16="http://schemas.microsoft.com/office/drawing/2014/main" id="{3892193B-F149-4395-AE5C-7D01A9693D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74">
                <a:solidFill>
                  <a:schemeClr val="tx1">
                    <a:tint val="75000"/>
                  </a:schemeClr>
                </a:solidFill>
              </a:defRPr>
            </a:lvl1pPr>
          </a:lstStyle>
          <a:p>
            <a:fld id="{C2102BDF-116A-466F-BF2E-39F7864BE9A2}" type="slidenum">
              <a:rPr lang="tr-TR" smtClean="0"/>
              <a:t>‹#›</a:t>
            </a:fld>
            <a:endParaRPr lang="tr-TR"/>
          </a:p>
        </p:txBody>
      </p:sp>
    </p:spTree>
    <p:extLst>
      <p:ext uri="{BB962C8B-B14F-4D97-AF65-F5344CB8AC3E}">
        <p14:creationId xmlns:p14="http://schemas.microsoft.com/office/powerpoint/2010/main" val="294172862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p:txStyles>
    <p:titleStyle>
      <a:lvl1pPr algn="l" defTabSz="665665" rtl="0" eaLnBrk="1" latinLnBrk="0" hangingPunct="1">
        <a:lnSpc>
          <a:spcPct val="90000"/>
        </a:lnSpc>
        <a:spcBef>
          <a:spcPct val="0"/>
        </a:spcBef>
        <a:buNone/>
        <a:defRPr sz="3203" kern="1200">
          <a:solidFill>
            <a:schemeClr val="tx1"/>
          </a:solidFill>
          <a:latin typeface="+mj-lt"/>
          <a:ea typeface="+mj-ea"/>
          <a:cs typeface="+mj-cs"/>
        </a:defRPr>
      </a:lvl1pPr>
    </p:titleStyle>
    <p:bodyStyle>
      <a:lvl1pPr marL="166416" indent="-166416" algn="l" defTabSz="665665" rtl="0" eaLnBrk="1" latinLnBrk="0" hangingPunct="1">
        <a:lnSpc>
          <a:spcPct val="90000"/>
        </a:lnSpc>
        <a:spcBef>
          <a:spcPts val="728"/>
        </a:spcBef>
        <a:buFont typeface="Arial" panose="020B0604020202020204" pitchFamily="34" charset="0"/>
        <a:buChar char="•"/>
        <a:defRPr sz="2038" kern="1200">
          <a:solidFill>
            <a:schemeClr val="tx1"/>
          </a:solidFill>
          <a:latin typeface="+mn-lt"/>
          <a:ea typeface="+mn-ea"/>
          <a:cs typeface="+mn-cs"/>
        </a:defRPr>
      </a:lvl1pPr>
      <a:lvl2pPr marL="499249" indent="-166416" algn="l" defTabSz="665665" rtl="0" eaLnBrk="1" latinLnBrk="0" hangingPunct="1">
        <a:lnSpc>
          <a:spcPct val="90000"/>
        </a:lnSpc>
        <a:spcBef>
          <a:spcPts val="364"/>
        </a:spcBef>
        <a:buFont typeface="Arial" panose="020B0604020202020204" pitchFamily="34" charset="0"/>
        <a:buChar char="•"/>
        <a:defRPr sz="1747" kern="1200">
          <a:solidFill>
            <a:schemeClr val="tx1"/>
          </a:solidFill>
          <a:latin typeface="+mn-lt"/>
          <a:ea typeface="+mn-ea"/>
          <a:cs typeface="+mn-cs"/>
        </a:defRPr>
      </a:lvl2pPr>
      <a:lvl3pPr marL="832081" indent="-166416" algn="l" defTabSz="665665" rtl="0" eaLnBrk="1" latinLnBrk="0" hangingPunct="1">
        <a:lnSpc>
          <a:spcPct val="90000"/>
        </a:lnSpc>
        <a:spcBef>
          <a:spcPts val="364"/>
        </a:spcBef>
        <a:buFont typeface="Arial" panose="020B0604020202020204" pitchFamily="34" charset="0"/>
        <a:buChar char="•"/>
        <a:defRPr sz="1456" kern="1200">
          <a:solidFill>
            <a:schemeClr val="tx1"/>
          </a:solidFill>
          <a:latin typeface="+mn-lt"/>
          <a:ea typeface="+mn-ea"/>
          <a:cs typeface="+mn-cs"/>
        </a:defRPr>
      </a:lvl3pPr>
      <a:lvl4pPr marL="1164914"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4pPr>
      <a:lvl5pPr marL="149774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5pPr>
      <a:lvl6pPr marL="1830579"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6pPr>
      <a:lvl7pPr marL="2163411"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7pPr>
      <a:lvl8pPr marL="2496243"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8pPr>
      <a:lvl9pPr marL="282907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9pPr>
    </p:bodyStyle>
    <p:otherStyle>
      <a:defPPr>
        <a:defRPr lang="tr-TR"/>
      </a:defPPr>
      <a:lvl1pPr marL="0" algn="l" defTabSz="665665" rtl="0" eaLnBrk="1" latinLnBrk="0" hangingPunct="1">
        <a:defRPr sz="1310" kern="1200">
          <a:solidFill>
            <a:schemeClr val="tx1"/>
          </a:solidFill>
          <a:latin typeface="+mn-lt"/>
          <a:ea typeface="+mn-ea"/>
          <a:cs typeface="+mn-cs"/>
        </a:defRPr>
      </a:lvl1pPr>
      <a:lvl2pPr marL="332832" algn="l" defTabSz="665665" rtl="0" eaLnBrk="1" latinLnBrk="0" hangingPunct="1">
        <a:defRPr sz="1310" kern="1200">
          <a:solidFill>
            <a:schemeClr val="tx1"/>
          </a:solidFill>
          <a:latin typeface="+mn-lt"/>
          <a:ea typeface="+mn-ea"/>
          <a:cs typeface="+mn-cs"/>
        </a:defRPr>
      </a:lvl2pPr>
      <a:lvl3pPr marL="665665" algn="l" defTabSz="665665" rtl="0" eaLnBrk="1" latinLnBrk="0" hangingPunct="1">
        <a:defRPr sz="1310" kern="1200">
          <a:solidFill>
            <a:schemeClr val="tx1"/>
          </a:solidFill>
          <a:latin typeface="+mn-lt"/>
          <a:ea typeface="+mn-ea"/>
          <a:cs typeface="+mn-cs"/>
        </a:defRPr>
      </a:lvl3pPr>
      <a:lvl4pPr marL="998497" algn="l" defTabSz="665665" rtl="0" eaLnBrk="1" latinLnBrk="0" hangingPunct="1">
        <a:defRPr sz="1310" kern="1200">
          <a:solidFill>
            <a:schemeClr val="tx1"/>
          </a:solidFill>
          <a:latin typeface="+mn-lt"/>
          <a:ea typeface="+mn-ea"/>
          <a:cs typeface="+mn-cs"/>
        </a:defRPr>
      </a:lvl4pPr>
      <a:lvl5pPr marL="1331330" algn="l" defTabSz="665665" rtl="0" eaLnBrk="1" latinLnBrk="0" hangingPunct="1">
        <a:defRPr sz="1310" kern="1200">
          <a:solidFill>
            <a:schemeClr val="tx1"/>
          </a:solidFill>
          <a:latin typeface="+mn-lt"/>
          <a:ea typeface="+mn-ea"/>
          <a:cs typeface="+mn-cs"/>
        </a:defRPr>
      </a:lvl5pPr>
      <a:lvl6pPr marL="1664162" algn="l" defTabSz="665665" rtl="0" eaLnBrk="1" latinLnBrk="0" hangingPunct="1">
        <a:defRPr sz="1310" kern="1200">
          <a:solidFill>
            <a:schemeClr val="tx1"/>
          </a:solidFill>
          <a:latin typeface="+mn-lt"/>
          <a:ea typeface="+mn-ea"/>
          <a:cs typeface="+mn-cs"/>
        </a:defRPr>
      </a:lvl6pPr>
      <a:lvl7pPr marL="1996995" algn="l" defTabSz="665665" rtl="0" eaLnBrk="1" latinLnBrk="0" hangingPunct="1">
        <a:defRPr sz="1310" kern="1200">
          <a:solidFill>
            <a:schemeClr val="tx1"/>
          </a:solidFill>
          <a:latin typeface="+mn-lt"/>
          <a:ea typeface="+mn-ea"/>
          <a:cs typeface="+mn-cs"/>
        </a:defRPr>
      </a:lvl7pPr>
      <a:lvl8pPr marL="2329827" algn="l" defTabSz="665665" rtl="0" eaLnBrk="1" latinLnBrk="0" hangingPunct="1">
        <a:defRPr sz="1310" kern="1200">
          <a:solidFill>
            <a:schemeClr val="tx1"/>
          </a:solidFill>
          <a:latin typeface="+mn-lt"/>
          <a:ea typeface="+mn-ea"/>
          <a:cs typeface="+mn-cs"/>
        </a:defRPr>
      </a:lvl8pPr>
      <a:lvl9pPr marL="2662660" algn="l" defTabSz="665665" rtl="0" eaLnBrk="1" latinLnBrk="0" hangingPunct="1">
        <a:defRPr sz="13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g"/><Relationship Id="rId1" Type="http://schemas.openxmlformats.org/officeDocument/2006/relationships/slideLayout" Target="../slideLayouts/slideLayout16.xml"/><Relationship Id="rId5" Type="http://schemas.openxmlformats.org/officeDocument/2006/relationships/image" Target="../media/image2.jp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g"/><Relationship Id="rId1" Type="http://schemas.openxmlformats.org/officeDocument/2006/relationships/slideLayout" Target="../slideLayouts/slideLayout16.xml"/><Relationship Id="rId5" Type="http://schemas.openxmlformats.org/officeDocument/2006/relationships/image" Target="../media/image2.jp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g"/><Relationship Id="rId1" Type="http://schemas.openxmlformats.org/officeDocument/2006/relationships/slideLayout" Target="../slideLayouts/slideLayout16.xml"/><Relationship Id="rId5" Type="http://schemas.openxmlformats.org/officeDocument/2006/relationships/image" Target="../media/image2.jp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chart" Target="../charts/chart1.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2.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3.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30.jpeg"/><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31.jp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32.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 Id="rId5" Type="http://schemas.openxmlformats.org/officeDocument/2006/relationships/image" Target="../media/image2.jpg"/><Relationship Id="rId4" Type="http://schemas.openxmlformats.org/officeDocument/2006/relationships/image" Target="../media/image3.jp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 Id="rId5" Type="http://schemas.openxmlformats.org/officeDocument/2006/relationships/image" Target="../media/image2.jpg"/><Relationship Id="rId4" Type="http://schemas.openxmlformats.org/officeDocument/2006/relationships/image" Target="../media/image3.jpg"/></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3.xml"/><Relationship Id="rId5" Type="http://schemas.openxmlformats.org/officeDocument/2006/relationships/image" Target="../media/image2.jpg"/><Relationship Id="rId4" Type="http://schemas.openxmlformats.org/officeDocument/2006/relationships/image" Target="../media/image3.jpg"/></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0.tiff"/><Relationship Id="rId1" Type="http://schemas.openxmlformats.org/officeDocument/2006/relationships/slideLayout" Target="../slideLayouts/slideLayout18.xml"/><Relationship Id="rId4" Type="http://schemas.openxmlformats.org/officeDocument/2006/relationships/image" Target="../media/image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C1C6980A-B10D-45B9-8739-0E688EF20DEB}"/>
              </a:ext>
            </a:extLst>
          </p:cNvPr>
          <p:cNvSpPr/>
          <p:nvPr/>
        </p:nvSpPr>
        <p:spPr>
          <a:xfrm>
            <a:off x="2101989" y="3935896"/>
            <a:ext cx="7977809" cy="1364974"/>
          </a:xfrm>
          <a:prstGeom prst="round1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Başlık 1">
            <a:extLst>
              <a:ext uri="{FF2B5EF4-FFF2-40B4-BE49-F238E27FC236}">
                <a16:creationId xmlns:a16="http://schemas.microsoft.com/office/drawing/2014/main" id="{DAF65481-81E7-4177-B420-275BF1706A80}"/>
              </a:ext>
            </a:extLst>
          </p:cNvPr>
          <p:cNvSpPr>
            <a:spLocks noGrp="1"/>
          </p:cNvSpPr>
          <p:nvPr>
            <p:ph type="title"/>
          </p:nvPr>
        </p:nvSpPr>
        <p:spPr/>
        <p:txBody>
          <a:bodyPr/>
          <a:lstStyle/>
          <a:p>
            <a:endParaRPr lang="tr-TR"/>
          </a:p>
        </p:txBody>
      </p:sp>
      <p:pic>
        <p:nvPicPr>
          <p:cNvPr id="5" name="Resim 4">
            <a:extLst>
              <a:ext uri="{FF2B5EF4-FFF2-40B4-BE49-F238E27FC236}">
                <a16:creationId xmlns:a16="http://schemas.microsoft.com/office/drawing/2014/main" id="{0BAECF8F-4EDA-4522-9B42-9C952A6AA9D4}"/>
              </a:ext>
            </a:extLst>
          </p:cNvPr>
          <p:cNvPicPr>
            <a:picLocks noChangeAspect="1"/>
          </p:cNvPicPr>
          <p:nvPr/>
        </p:nvPicPr>
        <p:blipFill rotWithShape="1">
          <a:blip r:embed="rId2"/>
          <a:srcRect r="640"/>
          <a:stretch/>
        </p:blipFill>
        <p:spPr>
          <a:xfrm>
            <a:off x="1077246" y="365126"/>
            <a:ext cx="10027297" cy="3295332"/>
          </a:xfrm>
          <a:prstGeom prst="rect">
            <a:avLst/>
          </a:prstGeom>
        </p:spPr>
      </p:pic>
      <p:sp>
        <p:nvSpPr>
          <p:cNvPr id="6" name="Başlık 1">
            <a:extLst>
              <a:ext uri="{FF2B5EF4-FFF2-40B4-BE49-F238E27FC236}">
                <a16:creationId xmlns:a16="http://schemas.microsoft.com/office/drawing/2014/main" id="{444A9AB6-22D1-4D85-AA28-E4C3D1E1E126}"/>
              </a:ext>
            </a:extLst>
          </p:cNvPr>
          <p:cNvSpPr txBox="1">
            <a:spLocks/>
          </p:cNvSpPr>
          <p:nvPr/>
        </p:nvSpPr>
        <p:spPr>
          <a:xfrm>
            <a:off x="1518895" y="3468926"/>
            <a:ext cx="9144000" cy="2387600"/>
          </a:xfrm>
          <a:prstGeom prst="rect">
            <a:avLst/>
          </a:prstGeom>
        </p:spPr>
        <p:txBody>
          <a:bodyPr vert="horz" lIns="91440" tIns="45720" rIns="91440" bIns="45720" rtlCol="0" anchor="ctr">
            <a:normAutofit/>
          </a:bodyPr>
          <a:lstStyle>
            <a:lvl1pPr algn="l" defTabSz="665665" rtl="0" eaLnBrk="1" latinLnBrk="0" hangingPunct="1">
              <a:lnSpc>
                <a:spcPct val="90000"/>
              </a:lnSpc>
              <a:spcBef>
                <a:spcPct val="0"/>
              </a:spcBef>
              <a:buNone/>
              <a:defRPr sz="3203" kern="1200">
                <a:solidFill>
                  <a:schemeClr val="tx1"/>
                </a:solidFill>
                <a:latin typeface="+mj-lt"/>
                <a:ea typeface="+mj-ea"/>
                <a:cs typeface="+mj-cs"/>
              </a:defRPr>
            </a:lvl1pPr>
          </a:lstStyle>
          <a:p>
            <a:pPr algn="ctr"/>
            <a:r>
              <a:rPr lang="tr-TR" sz="4400" b="1" dirty="0">
                <a:solidFill>
                  <a:schemeClr val="bg1"/>
                </a:solidFill>
              </a:rPr>
              <a:t>GERİATRİK HEMATOLOJİ ONKOLOJİ: TÜRKİYE PERSPEKTİFİ</a:t>
            </a:r>
          </a:p>
        </p:txBody>
      </p:sp>
      <p:sp>
        <p:nvSpPr>
          <p:cNvPr id="7" name="Alt Başlık 2">
            <a:extLst>
              <a:ext uri="{FF2B5EF4-FFF2-40B4-BE49-F238E27FC236}">
                <a16:creationId xmlns:a16="http://schemas.microsoft.com/office/drawing/2014/main" id="{E27B341F-0071-4B0D-952F-5BD89AFBAF61}"/>
              </a:ext>
            </a:extLst>
          </p:cNvPr>
          <p:cNvSpPr txBox="1">
            <a:spLocks/>
          </p:cNvSpPr>
          <p:nvPr/>
        </p:nvSpPr>
        <p:spPr>
          <a:xfrm>
            <a:off x="1518895" y="5438695"/>
            <a:ext cx="9144000" cy="1282780"/>
          </a:xfrm>
          <a:prstGeom prst="rect">
            <a:avLst/>
          </a:prstGeom>
        </p:spPr>
        <p:txBody>
          <a:bodyPr vert="horz" lIns="91440" tIns="45720" rIns="91440" bIns="45720" rtlCol="0">
            <a:normAutofit/>
          </a:bodyPr>
          <a:lstStyle>
            <a:lvl1pPr marL="166416" indent="-166416" algn="l" defTabSz="665665" rtl="0" eaLnBrk="1" latinLnBrk="0" hangingPunct="1">
              <a:lnSpc>
                <a:spcPct val="90000"/>
              </a:lnSpc>
              <a:spcBef>
                <a:spcPts val="728"/>
              </a:spcBef>
              <a:buFont typeface="Arial" panose="020B0604020202020204" pitchFamily="34" charset="0"/>
              <a:buChar char="•"/>
              <a:defRPr sz="2038" kern="1200">
                <a:solidFill>
                  <a:schemeClr val="tx1"/>
                </a:solidFill>
                <a:latin typeface="+mn-lt"/>
                <a:ea typeface="+mn-ea"/>
                <a:cs typeface="+mn-cs"/>
              </a:defRPr>
            </a:lvl1pPr>
            <a:lvl2pPr marL="499249" indent="-166416" algn="l" defTabSz="665665" rtl="0" eaLnBrk="1" latinLnBrk="0" hangingPunct="1">
              <a:lnSpc>
                <a:spcPct val="90000"/>
              </a:lnSpc>
              <a:spcBef>
                <a:spcPts val="364"/>
              </a:spcBef>
              <a:buFont typeface="Arial" panose="020B0604020202020204" pitchFamily="34" charset="0"/>
              <a:buChar char="•"/>
              <a:defRPr sz="1747" kern="1200">
                <a:solidFill>
                  <a:schemeClr val="tx1"/>
                </a:solidFill>
                <a:latin typeface="+mn-lt"/>
                <a:ea typeface="+mn-ea"/>
                <a:cs typeface="+mn-cs"/>
              </a:defRPr>
            </a:lvl2pPr>
            <a:lvl3pPr marL="832081" indent="-166416" algn="l" defTabSz="665665" rtl="0" eaLnBrk="1" latinLnBrk="0" hangingPunct="1">
              <a:lnSpc>
                <a:spcPct val="90000"/>
              </a:lnSpc>
              <a:spcBef>
                <a:spcPts val="364"/>
              </a:spcBef>
              <a:buFont typeface="Arial" panose="020B0604020202020204" pitchFamily="34" charset="0"/>
              <a:buChar char="•"/>
              <a:defRPr sz="1456" kern="1200">
                <a:solidFill>
                  <a:schemeClr val="tx1"/>
                </a:solidFill>
                <a:latin typeface="+mn-lt"/>
                <a:ea typeface="+mn-ea"/>
                <a:cs typeface="+mn-cs"/>
              </a:defRPr>
            </a:lvl3pPr>
            <a:lvl4pPr marL="1164914"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4pPr>
            <a:lvl5pPr marL="149774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5pPr>
            <a:lvl6pPr marL="1830579"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6pPr>
            <a:lvl7pPr marL="2163411"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7pPr>
            <a:lvl8pPr marL="2496243"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8pPr>
            <a:lvl9pPr marL="282907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9pPr>
          </a:lstStyle>
          <a:p>
            <a:pPr marL="0" indent="0" algn="ctr">
              <a:buNone/>
            </a:pPr>
            <a:r>
              <a:rPr lang="tr-TR" sz="2800" dirty="0"/>
              <a:t>Dr. Osman İlhan</a:t>
            </a:r>
          </a:p>
          <a:p>
            <a:pPr marL="0" indent="0" algn="ctr">
              <a:buNone/>
            </a:pPr>
            <a:r>
              <a:rPr lang="tr-TR" sz="2200" dirty="0">
                <a:effectLst/>
                <a:latin typeface="Calibri" panose="020F0502020204030204" pitchFamily="34" charset="0"/>
                <a:ea typeface="Calibri" panose="020F0502020204030204" pitchFamily="34" charset="0"/>
                <a:cs typeface="Times New Roman" panose="02020603050405020304" pitchFamily="18" charset="0"/>
              </a:rPr>
              <a:t>www.osmanilhan.com/</a:t>
            </a:r>
            <a:r>
              <a:rPr lang="tr-TR" sz="2200" dirty="0" err="1">
                <a:effectLst/>
                <a:latin typeface="Calibri" panose="020F0502020204030204" pitchFamily="34" charset="0"/>
                <a:ea typeface="Calibri" panose="020F0502020204030204" pitchFamily="34" charset="0"/>
                <a:cs typeface="Times New Roman" panose="02020603050405020304" pitchFamily="18" charset="0"/>
              </a:rPr>
              <a:t>köktençözüm</a:t>
            </a: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tr-TR" sz="2200" b="1" dirty="0" err="1"/>
              <a:t>Geriatrik</a:t>
            </a:r>
            <a:r>
              <a:rPr lang="tr-TR" sz="2200" b="1" dirty="0"/>
              <a:t> Hematoloji Derneği Başkanı</a:t>
            </a:r>
          </a:p>
        </p:txBody>
      </p:sp>
      <p:sp>
        <p:nvSpPr>
          <p:cNvPr id="10" name="Veri Yer Tutucusu 9">
            <a:extLst>
              <a:ext uri="{FF2B5EF4-FFF2-40B4-BE49-F238E27FC236}">
                <a16:creationId xmlns:a16="http://schemas.microsoft.com/office/drawing/2014/main" id="{E05097E5-0930-47DB-A55F-3880A6BF9BCE}"/>
              </a:ext>
            </a:extLst>
          </p:cNvPr>
          <p:cNvSpPr>
            <a:spLocks noGrp="1"/>
          </p:cNvSpPr>
          <p:nvPr>
            <p:ph type="dt" sz="half" idx="10"/>
          </p:nvPr>
        </p:nvSpPr>
        <p:spPr/>
        <p:txBody>
          <a:bodyPr/>
          <a:lstStyle/>
          <a:p>
            <a:fld id="{715418CD-CAE0-46DD-BA2E-792EA4BE7802}" type="datetime1">
              <a:rPr lang="tr-TR" smtClean="0"/>
              <a:t>23.05.2022</a:t>
            </a:fld>
            <a:endParaRPr lang="tr-TR"/>
          </a:p>
        </p:txBody>
      </p:sp>
      <p:sp>
        <p:nvSpPr>
          <p:cNvPr id="12" name="Slayt Numarası Yer Tutucusu 11">
            <a:extLst>
              <a:ext uri="{FF2B5EF4-FFF2-40B4-BE49-F238E27FC236}">
                <a16:creationId xmlns:a16="http://schemas.microsoft.com/office/drawing/2014/main" id="{F635A6FA-F1B4-46CB-881F-5EED2E6EF473}"/>
              </a:ext>
            </a:extLst>
          </p:cNvPr>
          <p:cNvSpPr>
            <a:spLocks noGrp="1"/>
          </p:cNvSpPr>
          <p:nvPr>
            <p:ph type="sldNum" sz="quarter" idx="12"/>
          </p:nvPr>
        </p:nvSpPr>
        <p:spPr/>
        <p:txBody>
          <a:bodyPr/>
          <a:lstStyle/>
          <a:p>
            <a:fld id="{C2102BDF-116A-466F-BF2E-39F7864BE9A2}" type="slidenum">
              <a:rPr lang="tr-TR" smtClean="0"/>
              <a:t>1</a:t>
            </a:fld>
            <a:endParaRPr lang="tr-TR" dirty="0"/>
          </a:p>
        </p:txBody>
      </p:sp>
      <p:pic>
        <p:nvPicPr>
          <p:cNvPr id="11" name="Resim 10">
            <a:extLst>
              <a:ext uri="{FF2B5EF4-FFF2-40B4-BE49-F238E27FC236}">
                <a16:creationId xmlns:a16="http://schemas.microsoft.com/office/drawing/2014/main" id="{FCF302D6-55A1-4639-9736-17EDD7BE9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204" y="5237403"/>
            <a:ext cx="1527438" cy="1484072"/>
          </a:xfrm>
          <a:prstGeom prst="rect">
            <a:avLst/>
          </a:prstGeom>
        </p:spPr>
      </p:pic>
      <p:pic>
        <p:nvPicPr>
          <p:cNvPr id="13" name="İçerik Yer Tutucusu 9">
            <a:extLst>
              <a:ext uri="{FF2B5EF4-FFF2-40B4-BE49-F238E27FC236}">
                <a16:creationId xmlns:a16="http://schemas.microsoft.com/office/drawing/2014/main" id="{23D5FE6C-F110-46CD-8D72-B82ABAD74E4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319900" y="5365839"/>
            <a:ext cx="2706409" cy="1420605"/>
          </a:xfrm>
        </p:spPr>
      </p:pic>
    </p:spTree>
    <p:extLst>
      <p:ext uri="{BB962C8B-B14F-4D97-AF65-F5344CB8AC3E}">
        <p14:creationId xmlns:p14="http://schemas.microsoft.com/office/powerpoint/2010/main" val="2921309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36982754-7640-4F6B-B4F7-4029BF2E90F3}"/>
              </a:ext>
            </a:extLst>
          </p:cNvPr>
          <p:cNvPicPr>
            <a:picLocks noChangeAspect="1"/>
          </p:cNvPicPr>
          <p:nvPr/>
        </p:nvPicPr>
        <p:blipFill>
          <a:blip r:embed="rId2"/>
          <a:stretch>
            <a:fillRect/>
          </a:stretch>
        </p:blipFill>
        <p:spPr>
          <a:xfrm>
            <a:off x="2292676" y="968087"/>
            <a:ext cx="7606648" cy="5578208"/>
          </a:xfrm>
          <a:prstGeom prst="rect">
            <a:avLst/>
          </a:prstGeom>
        </p:spPr>
      </p:pic>
      <p:sp>
        <p:nvSpPr>
          <p:cNvPr id="4" name="Veri Yer Tutucusu 3">
            <a:extLst>
              <a:ext uri="{FF2B5EF4-FFF2-40B4-BE49-F238E27FC236}">
                <a16:creationId xmlns:a16="http://schemas.microsoft.com/office/drawing/2014/main" id="{F7B2D1B5-7F0E-4B18-AB6E-74E4DE5EC22F}"/>
              </a:ext>
            </a:extLst>
          </p:cNvPr>
          <p:cNvSpPr>
            <a:spLocks noGrp="1"/>
          </p:cNvSpPr>
          <p:nvPr>
            <p:ph type="dt" sz="half" idx="10"/>
          </p:nvPr>
        </p:nvSpPr>
        <p:spPr/>
        <p:txBody>
          <a:bodyPr/>
          <a:lstStyle/>
          <a:p>
            <a:fld id="{B4AB4A7A-59FD-4961-9B73-AE8AE34281F8}" type="datetime1">
              <a:rPr lang="tr-TR" smtClean="0"/>
              <a:t>23.05.2022</a:t>
            </a:fld>
            <a:endParaRPr lang="tr-TR"/>
          </a:p>
        </p:txBody>
      </p:sp>
      <p:sp>
        <p:nvSpPr>
          <p:cNvPr id="6" name="Slayt Numarası Yer Tutucusu 5">
            <a:extLst>
              <a:ext uri="{FF2B5EF4-FFF2-40B4-BE49-F238E27FC236}">
                <a16:creationId xmlns:a16="http://schemas.microsoft.com/office/drawing/2014/main" id="{4C3C5D0E-9BE3-4C54-9F2A-5A47286DCA10}"/>
              </a:ext>
            </a:extLst>
          </p:cNvPr>
          <p:cNvSpPr>
            <a:spLocks noGrp="1"/>
          </p:cNvSpPr>
          <p:nvPr>
            <p:ph type="sldNum" sz="quarter" idx="12"/>
          </p:nvPr>
        </p:nvSpPr>
        <p:spPr/>
        <p:txBody>
          <a:bodyPr/>
          <a:lstStyle/>
          <a:p>
            <a:fld id="{C2102BDF-116A-466F-BF2E-39F7864BE9A2}" type="slidenum">
              <a:rPr lang="tr-TR" smtClean="0"/>
              <a:t>2</a:t>
            </a:fld>
            <a:endParaRPr lang="tr-TR"/>
          </a:p>
        </p:txBody>
      </p:sp>
      <p:pic>
        <p:nvPicPr>
          <p:cNvPr id="8" name="Resim 7">
            <a:extLst>
              <a:ext uri="{FF2B5EF4-FFF2-40B4-BE49-F238E27FC236}">
                <a16:creationId xmlns:a16="http://schemas.microsoft.com/office/drawing/2014/main" id="{0CD8278F-8EC2-4245-BB1B-092F9583F3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
        <p:nvSpPr>
          <p:cNvPr id="2" name="Metin kutusu 1">
            <a:extLst>
              <a:ext uri="{FF2B5EF4-FFF2-40B4-BE49-F238E27FC236}">
                <a16:creationId xmlns:a16="http://schemas.microsoft.com/office/drawing/2014/main" id="{AEF6E5EC-5FE4-4740-8C8A-BD984B28D1FE}"/>
              </a:ext>
            </a:extLst>
          </p:cNvPr>
          <p:cNvSpPr txBox="1"/>
          <p:nvPr/>
        </p:nvSpPr>
        <p:spPr>
          <a:xfrm>
            <a:off x="2390569" y="621190"/>
            <a:ext cx="1893319" cy="369332"/>
          </a:xfrm>
          <a:prstGeom prst="rect">
            <a:avLst/>
          </a:prstGeom>
          <a:noFill/>
        </p:spPr>
        <p:txBody>
          <a:bodyPr wrap="square" rtlCol="0">
            <a:spAutoFit/>
          </a:bodyPr>
          <a:lstStyle/>
          <a:p>
            <a:r>
              <a:rPr lang="tr-TR" dirty="0"/>
              <a:t>Türkiye-2021</a:t>
            </a:r>
          </a:p>
        </p:txBody>
      </p:sp>
      <p:sp>
        <p:nvSpPr>
          <p:cNvPr id="13" name="İçerik Yer Tutucusu 12">
            <a:extLst>
              <a:ext uri="{FF2B5EF4-FFF2-40B4-BE49-F238E27FC236}">
                <a16:creationId xmlns:a16="http://schemas.microsoft.com/office/drawing/2014/main" id="{B7D4F528-DB1E-41D4-92B2-E42E9F90A9B1}"/>
              </a:ext>
            </a:extLst>
          </p:cNvPr>
          <p:cNvSpPr>
            <a:spLocks noGrp="1"/>
          </p:cNvSpPr>
          <p:nvPr>
            <p:ph idx="1"/>
          </p:nvPr>
        </p:nvSpPr>
        <p:spPr/>
        <p:txBody>
          <a:bodyPr/>
          <a:lstStyle/>
          <a:p>
            <a:endParaRPr lang="tr-TR"/>
          </a:p>
        </p:txBody>
      </p:sp>
      <p:pic>
        <p:nvPicPr>
          <p:cNvPr id="14" name="İçerik Yer Tutucusu 9">
            <a:extLst>
              <a:ext uri="{FF2B5EF4-FFF2-40B4-BE49-F238E27FC236}">
                <a16:creationId xmlns:a16="http://schemas.microsoft.com/office/drawing/2014/main" id="{F41CA683-F54F-409D-972F-5B5DE12E5E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spTree>
    <p:extLst>
      <p:ext uri="{BB962C8B-B14F-4D97-AF65-F5344CB8AC3E}">
        <p14:creationId xmlns:p14="http://schemas.microsoft.com/office/powerpoint/2010/main" val="2598167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0C5530-3B3D-4F81-9DA6-E7D44033419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9B22306-4FD6-4C0E-8E94-673B5C662AE1}"/>
              </a:ext>
            </a:extLst>
          </p:cNvPr>
          <p:cNvSpPr>
            <a:spLocks noGrp="1"/>
          </p:cNvSpPr>
          <p:nvPr>
            <p:ph idx="1"/>
          </p:nvPr>
        </p:nvSpPr>
        <p:spPr/>
        <p:txBody>
          <a:bodyPr/>
          <a:lstStyle/>
          <a:p>
            <a:endParaRPr lang="tr-TR"/>
          </a:p>
        </p:txBody>
      </p:sp>
      <p:sp>
        <p:nvSpPr>
          <p:cNvPr id="4" name="Veri Yer Tutucusu 3">
            <a:extLst>
              <a:ext uri="{FF2B5EF4-FFF2-40B4-BE49-F238E27FC236}">
                <a16:creationId xmlns:a16="http://schemas.microsoft.com/office/drawing/2014/main" id="{E2A389A8-7275-4A90-B350-6DD060CED222}"/>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584647A2-5212-4401-B0A2-285AD91D72DC}"/>
              </a:ext>
            </a:extLst>
          </p:cNvPr>
          <p:cNvSpPr>
            <a:spLocks noGrp="1"/>
          </p:cNvSpPr>
          <p:nvPr>
            <p:ph type="sldNum" sz="quarter" idx="12"/>
          </p:nvPr>
        </p:nvSpPr>
        <p:spPr/>
        <p:txBody>
          <a:bodyPr/>
          <a:lstStyle/>
          <a:p>
            <a:fld id="{C2102BDF-116A-466F-BF2E-39F7864BE9A2}" type="slidenum">
              <a:rPr lang="tr-TR" smtClean="0"/>
              <a:t>3</a:t>
            </a:fld>
            <a:endParaRPr lang="tr-TR"/>
          </a:p>
        </p:txBody>
      </p:sp>
      <p:pic>
        <p:nvPicPr>
          <p:cNvPr id="7" name="Resim 6">
            <a:extLst>
              <a:ext uri="{FF2B5EF4-FFF2-40B4-BE49-F238E27FC236}">
                <a16:creationId xmlns:a16="http://schemas.microsoft.com/office/drawing/2014/main" id="{A20EB87E-9434-4313-81B6-60604BE8165C}"/>
              </a:ext>
            </a:extLst>
          </p:cNvPr>
          <p:cNvPicPr>
            <a:picLocks noChangeAspect="1"/>
          </p:cNvPicPr>
          <p:nvPr/>
        </p:nvPicPr>
        <p:blipFill rotWithShape="1">
          <a:blip r:embed="rId2"/>
          <a:srcRect l="13750" r="14891"/>
          <a:stretch/>
        </p:blipFill>
        <p:spPr>
          <a:xfrm>
            <a:off x="1676399" y="1673"/>
            <a:ext cx="8700054" cy="6854653"/>
          </a:xfrm>
          <a:prstGeom prst="rect">
            <a:avLst/>
          </a:prstGeom>
        </p:spPr>
      </p:pic>
      <p:pic>
        <p:nvPicPr>
          <p:cNvPr id="11" name="Resim 10">
            <a:extLst>
              <a:ext uri="{FF2B5EF4-FFF2-40B4-BE49-F238E27FC236}">
                <a16:creationId xmlns:a16="http://schemas.microsoft.com/office/drawing/2014/main" id="{BAABCEC9-78B1-4F4E-9F42-E519759969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pic>
        <p:nvPicPr>
          <p:cNvPr id="12" name="İçerik Yer Tutucusu 9">
            <a:extLst>
              <a:ext uri="{FF2B5EF4-FFF2-40B4-BE49-F238E27FC236}">
                <a16:creationId xmlns:a16="http://schemas.microsoft.com/office/drawing/2014/main" id="{D824CA88-EA8B-4AD3-9926-0A53A66DA8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spTree>
    <p:extLst>
      <p:ext uri="{BB962C8B-B14F-4D97-AF65-F5344CB8AC3E}">
        <p14:creationId xmlns:p14="http://schemas.microsoft.com/office/powerpoint/2010/main" val="2371880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7C6A7A-91A6-4CEF-87D3-C6CAAB4752A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38DD26A-8EB1-420A-AEB1-50A53B809590}"/>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E1025B26-956A-4A76-B5A3-7B72EF8C4718}"/>
              </a:ext>
            </a:extLst>
          </p:cNvPr>
          <p:cNvPicPr>
            <a:picLocks noChangeAspect="1"/>
          </p:cNvPicPr>
          <p:nvPr/>
        </p:nvPicPr>
        <p:blipFill>
          <a:blip r:embed="rId2"/>
          <a:stretch>
            <a:fillRect/>
          </a:stretch>
        </p:blipFill>
        <p:spPr>
          <a:xfrm>
            <a:off x="1505935" y="1010766"/>
            <a:ext cx="9180130" cy="5439655"/>
          </a:xfrm>
          <a:prstGeom prst="rect">
            <a:avLst/>
          </a:prstGeom>
        </p:spPr>
      </p:pic>
      <p:sp>
        <p:nvSpPr>
          <p:cNvPr id="4" name="Veri Yer Tutucusu 3">
            <a:extLst>
              <a:ext uri="{FF2B5EF4-FFF2-40B4-BE49-F238E27FC236}">
                <a16:creationId xmlns:a16="http://schemas.microsoft.com/office/drawing/2014/main" id="{3BB26DBA-AE11-4E56-B157-3DE9BD654FE7}"/>
              </a:ext>
            </a:extLst>
          </p:cNvPr>
          <p:cNvSpPr>
            <a:spLocks noGrp="1"/>
          </p:cNvSpPr>
          <p:nvPr>
            <p:ph type="dt" sz="half" idx="10"/>
          </p:nvPr>
        </p:nvSpPr>
        <p:spPr/>
        <p:txBody>
          <a:bodyPr/>
          <a:lstStyle/>
          <a:p>
            <a:fld id="{DE1327FB-9AC1-45A7-9074-99E57372A92F}" type="datetime1">
              <a:rPr lang="tr-TR" smtClean="0"/>
              <a:t>23.05.2022</a:t>
            </a:fld>
            <a:endParaRPr lang="tr-TR"/>
          </a:p>
        </p:txBody>
      </p:sp>
      <p:sp>
        <p:nvSpPr>
          <p:cNvPr id="7" name="Slayt Numarası Yer Tutucusu 6">
            <a:extLst>
              <a:ext uri="{FF2B5EF4-FFF2-40B4-BE49-F238E27FC236}">
                <a16:creationId xmlns:a16="http://schemas.microsoft.com/office/drawing/2014/main" id="{0FA429F6-FDC3-4A00-8A03-12E1F19728CD}"/>
              </a:ext>
            </a:extLst>
          </p:cNvPr>
          <p:cNvSpPr>
            <a:spLocks noGrp="1"/>
          </p:cNvSpPr>
          <p:nvPr>
            <p:ph type="sldNum" sz="quarter" idx="12"/>
          </p:nvPr>
        </p:nvSpPr>
        <p:spPr/>
        <p:txBody>
          <a:bodyPr/>
          <a:lstStyle/>
          <a:p>
            <a:fld id="{C2102BDF-116A-466F-BF2E-39F7864BE9A2}" type="slidenum">
              <a:rPr lang="tr-TR" smtClean="0"/>
              <a:t>4</a:t>
            </a:fld>
            <a:endParaRPr lang="tr-TR"/>
          </a:p>
        </p:txBody>
      </p:sp>
      <p:pic>
        <p:nvPicPr>
          <p:cNvPr id="11" name="Resim 10">
            <a:extLst>
              <a:ext uri="{FF2B5EF4-FFF2-40B4-BE49-F238E27FC236}">
                <a16:creationId xmlns:a16="http://schemas.microsoft.com/office/drawing/2014/main" id="{96A954DD-2C4B-4AB9-9E90-84CDF3DC8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pic>
        <p:nvPicPr>
          <p:cNvPr id="12" name="İçerik Yer Tutucusu 9">
            <a:extLst>
              <a:ext uri="{FF2B5EF4-FFF2-40B4-BE49-F238E27FC236}">
                <a16:creationId xmlns:a16="http://schemas.microsoft.com/office/drawing/2014/main" id="{B50B068B-D358-4BB2-9811-CAE75EB39B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spTree>
    <p:extLst>
      <p:ext uri="{BB962C8B-B14F-4D97-AF65-F5344CB8AC3E}">
        <p14:creationId xmlns:p14="http://schemas.microsoft.com/office/powerpoint/2010/main" val="1746140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02F49F-5128-4637-BDE3-AD032F264F4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7EBF86E-B49B-4562-AEDB-ABFCFC904817}"/>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BC1C915F-EA5A-407B-B1BC-13CFAD4FE346}"/>
              </a:ext>
            </a:extLst>
          </p:cNvPr>
          <p:cNvPicPr>
            <a:picLocks noChangeAspect="1"/>
          </p:cNvPicPr>
          <p:nvPr/>
        </p:nvPicPr>
        <p:blipFill>
          <a:blip r:embed="rId2"/>
          <a:stretch>
            <a:fillRect/>
          </a:stretch>
        </p:blipFill>
        <p:spPr>
          <a:xfrm>
            <a:off x="770126" y="1961667"/>
            <a:ext cx="10651748" cy="2934665"/>
          </a:xfrm>
          <a:prstGeom prst="rect">
            <a:avLst/>
          </a:prstGeom>
        </p:spPr>
      </p:pic>
      <p:sp>
        <p:nvSpPr>
          <p:cNvPr id="4" name="Veri Yer Tutucusu 3">
            <a:extLst>
              <a:ext uri="{FF2B5EF4-FFF2-40B4-BE49-F238E27FC236}">
                <a16:creationId xmlns:a16="http://schemas.microsoft.com/office/drawing/2014/main" id="{93128EFD-E037-4045-8873-9F7773FC659F}"/>
              </a:ext>
            </a:extLst>
          </p:cNvPr>
          <p:cNvSpPr>
            <a:spLocks noGrp="1"/>
          </p:cNvSpPr>
          <p:nvPr>
            <p:ph type="dt" sz="half" idx="10"/>
          </p:nvPr>
        </p:nvSpPr>
        <p:spPr/>
        <p:txBody>
          <a:bodyPr/>
          <a:lstStyle/>
          <a:p>
            <a:fld id="{07E1518E-3D6D-4189-B695-F4BA77FE0AF4}" type="datetime1">
              <a:rPr lang="tr-TR" smtClean="0"/>
              <a:t>23.05.2022</a:t>
            </a:fld>
            <a:endParaRPr lang="tr-TR"/>
          </a:p>
        </p:txBody>
      </p:sp>
      <p:sp>
        <p:nvSpPr>
          <p:cNvPr id="7" name="Slayt Numarası Yer Tutucusu 6">
            <a:extLst>
              <a:ext uri="{FF2B5EF4-FFF2-40B4-BE49-F238E27FC236}">
                <a16:creationId xmlns:a16="http://schemas.microsoft.com/office/drawing/2014/main" id="{96D4A1D4-CE64-49F9-BFDC-C56E93753648}"/>
              </a:ext>
            </a:extLst>
          </p:cNvPr>
          <p:cNvSpPr>
            <a:spLocks noGrp="1"/>
          </p:cNvSpPr>
          <p:nvPr>
            <p:ph type="sldNum" sz="quarter" idx="12"/>
          </p:nvPr>
        </p:nvSpPr>
        <p:spPr/>
        <p:txBody>
          <a:bodyPr/>
          <a:lstStyle/>
          <a:p>
            <a:fld id="{C2102BDF-116A-466F-BF2E-39F7864BE9A2}" type="slidenum">
              <a:rPr lang="tr-TR" smtClean="0"/>
              <a:t>5</a:t>
            </a:fld>
            <a:endParaRPr lang="tr-TR"/>
          </a:p>
        </p:txBody>
      </p:sp>
      <p:pic>
        <p:nvPicPr>
          <p:cNvPr id="10" name="Resim 9">
            <a:extLst>
              <a:ext uri="{FF2B5EF4-FFF2-40B4-BE49-F238E27FC236}">
                <a16:creationId xmlns:a16="http://schemas.microsoft.com/office/drawing/2014/main" id="{B0824FBB-198D-4145-A4D8-43C6A40203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pic>
        <p:nvPicPr>
          <p:cNvPr id="11" name="İçerik Yer Tutucusu 9">
            <a:extLst>
              <a:ext uri="{FF2B5EF4-FFF2-40B4-BE49-F238E27FC236}">
                <a16:creationId xmlns:a16="http://schemas.microsoft.com/office/drawing/2014/main" id="{45CE9D47-FEBD-41EB-99B1-43C19C17D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spTree>
    <p:extLst>
      <p:ext uri="{BB962C8B-B14F-4D97-AF65-F5344CB8AC3E}">
        <p14:creationId xmlns:p14="http://schemas.microsoft.com/office/powerpoint/2010/main" val="897031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43414568-13B2-4726-A008-AC4922D2665F}"/>
              </a:ext>
            </a:extLst>
          </p:cNvPr>
          <p:cNvPicPr>
            <a:picLocks noGrp="1" noChangeAspect="1"/>
          </p:cNvPicPr>
          <p:nvPr>
            <p:ph idx="1"/>
          </p:nvPr>
        </p:nvPicPr>
        <p:blipFill>
          <a:blip r:embed="rId2"/>
          <a:stretch>
            <a:fillRect/>
          </a:stretch>
        </p:blipFill>
        <p:spPr>
          <a:xfrm>
            <a:off x="1544074" y="265411"/>
            <a:ext cx="9103851" cy="6327178"/>
          </a:xfrm>
          <a:prstGeom prst="rect">
            <a:avLst/>
          </a:prstGeom>
        </p:spPr>
      </p:pic>
      <p:sp>
        <p:nvSpPr>
          <p:cNvPr id="2" name="Veri Yer Tutucusu 1">
            <a:extLst>
              <a:ext uri="{FF2B5EF4-FFF2-40B4-BE49-F238E27FC236}">
                <a16:creationId xmlns:a16="http://schemas.microsoft.com/office/drawing/2014/main" id="{DABF9BC5-486E-4C44-83DC-847FC39A86E9}"/>
              </a:ext>
            </a:extLst>
          </p:cNvPr>
          <p:cNvSpPr>
            <a:spLocks noGrp="1"/>
          </p:cNvSpPr>
          <p:nvPr>
            <p:ph type="dt" sz="half" idx="10"/>
          </p:nvPr>
        </p:nvSpPr>
        <p:spPr/>
        <p:txBody>
          <a:bodyPr/>
          <a:lstStyle/>
          <a:p>
            <a:fld id="{31E98F84-A912-48DE-BD37-6F5FB48D9728}" type="datetime1">
              <a:rPr lang="tr-TR" smtClean="0"/>
              <a:t>23.05.2022</a:t>
            </a:fld>
            <a:endParaRPr lang="tr-TR"/>
          </a:p>
        </p:txBody>
      </p:sp>
      <p:sp>
        <p:nvSpPr>
          <p:cNvPr id="4" name="Slayt Numarası Yer Tutucusu 3">
            <a:extLst>
              <a:ext uri="{FF2B5EF4-FFF2-40B4-BE49-F238E27FC236}">
                <a16:creationId xmlns:a16="http://schemas.microsoft.com/office/drawing/2014/main" id="{D34A804C-DEF6-41A8-B316-10A3A7BB1A65}"/>
              </a:ext>
            </a:extLst>
          </p:cNvPr>
          <p:cNvSpPr>
            <a:spLocks noGrp="1"/>
          </p:cNvSpPr>
          <p:nvPr>
            <p:ph type="sldNum" sz="quarter" idx="12"/>
          </p:nvPr>
        </p:nvSpPr>
        <p:spPr/>
        <p:txBody>
          <a:bodyPr/>
          <a:lstStyle/>
          <a:p>
            <a:fld id="{C2102BDF-116A-466F-BF2E-39F7864BE9A2}" type="slidenum">
              <a:rPr lang="tr-TR" smtClean="0"/>
              <a:t>6</a:t>
            </a:fld>
            <a:endParaRPr lang="tr-TR"/>
          </a:p>
        </p:txBody>
      </p:sp>
      <p:pic>
        <p:nvPicPr>
          <p:cNvPr id="9" name="Resim 8">
            <a:extLst>
              <a:ext uri="{FF2B5EF4-FFF2-40B4-BE49-F238E27FC236}">
                <a16:creationId xmlns:a16="http://schemas.microsoft.com/office/drawing/2014/main" id="{D16A3DC4-83F6-4453-90B5-790C286A8D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pic>
        <p:nvPicPr>
          <p:cNvPr id="10" name="İçerik Yer Tutucusu 9">
            <a:extLst>
              <a:ext uri="{FF2B5EF4-FFF2-40B4-BE49-F238E27FC236}">
                <a16:creationId xmlns:a16="http://schemas.microsoft.com/office/drawing/2014/main" id="{898AC6E6-F92D-4A0D-93CB-5037A02CE9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spTree>
    <p:extLst>
      <p:ext uri="{BB962C8B-B14F-4D97-AF65-F5344CB8AC3E}">
        <p14:creationId xmlns:p14="http://schemas.microsoft.com/office/powerpoint/2010/main" val="1810069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A5681E-1A3D-4985-9588-DD363A879FC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78C3AA2-7CC2-4314-865C-1E69EACB0F4A}"/>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173F4EA3-3F0B-4562-B5B8-02AC5EF534E3}"/>
              </a:ext>
            </a:extLst>
          </p:cNvPr>
          <p:cNvPicPr>
            <a:picLocks noChangeAspect="1"/>
          </p:cNvPicPr>
          <p:nvPr/>
        </p:nvPicPr>
        <p:blipFill>
          <a:blip r:embed="rId2"/>
          <a:stretch>
            <a:fillRect/>
          </a:stretch>
        </p:blipFill>
        <p:spPr>
          <a:xfrm>
            <a:off x="1567872" y="1415517"/>
            <a:ext cx="9056256" cy="4940833"/>
          </a:xfrm>
          <a:prstGeom prst="rect">
            <a:avLst/>
          </a:prstGeom>
        </p:spPr>
      </p:pic>
      <p:sp>
        <p:nvSpPr>
          <p:cNvPr id="4" name="Veri Yer Tutucusu 3">
            <a:extLst>
              <a:ext uri="{FF2B5EF4-FFF2-40B4-BE49-F238E27FC236}">
                <a16:creationId xmlns:a16="http://schemas.microsoft.com/office/drawing/2014/main" id="{6C1F5705-8017-4EC0-A9F7-C87CF2932D81}"/>
              </a:ext>
            </a:extLst>
          </p:cNvPr>
          <p:cNvSpPr>
            <a:spLocks noGrp="1"/>
          </p:cNvSpPr>
          <p:nvPr>
            <p:ph type="dt" sz="half" idx="10"/>
          </p:nvPr>
        </p:nvSpPr>
        <p:spPr/>
        <p:txBody>
          <a:bodyPr/>
          <a:lstStyle/>
          <a:p>
            <a:fld id="{34D44215-DA95-4466-B0E2-9A8E407D6F5C}" type="datetime1">
              <a:rPr lang="tr-TR" smtClean="0"/>
              <a:t>23.05.2022</a:t>
            </a:fld>
            <a:endParaRPr lang="tr-TR"/>
          </a:p>
        </p:txBody>
      </p:sp>
      <p:sp>
        <p:nvSpPr>
          <p:cNvPr id="7" name="Slayt Numarası Yer Tutucusu 6">
            <a:extLst>
              <a:ext uri="{FF2B5EF4-FFF2-40B4-BE49-F238E27FC236}">
                <a16:creationId xmlns:a16="http://schemas.microsoft.com/office/drawing/2014/main" id="{A861006A-317F-4CA1-AC68-12377CBBD96F}"/>
              </a:ext>
            </a:extLst>
          </p:cNvPr>
          <p:cNvSpPr>
            <a:spLocks noGrp="1"/>
          </p:cNvSpPr>
          <p:nvPr>
            <p:ph type="sldNum" sz="quarter" idx="12"/>
          </p:nvPr>
        </p:nvSpPr>
        <p:spPr/>
        <p:txBody>
          <a:bodyPr/>
          <a:lstStyle/>
          <a:p>
            <a:fld id="{C2102BDF-116A-466F-BF2E-39F7864BE9A2}" type="slidenum">
              <a:rPr lang="tr-TR" smtClean="0"/>
              <a:t>7</a:t>
            </a:fld>
            <a:endParaRPr lang="tr-TR"/>
          </a:p>
        </p:txBody>
      </p:sp>
      <p:pic>
        <p:nvPicPr>
          <p:cNvPr id="8" name="İçerik Yer Tutucusu 9">
            <a:extLst>
              <a:ext uri="{FF2B5EF4-FFF2-40B4-BE49-F238E27FC236}">
                <a16:creationId xmlns:a16="http://schemas.microsoft.com/office/drawing/2014/main" id="{1E2D6EA4-B74E-4E39-A41E-447259748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578E6AEC-B989-4715-8570-0192536A0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1801242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E127F2-33D2-4753-AEEF-A3BAA568BD5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EFCD145-A6C6-43BC-8B80-912A20A2A948}"/>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03BDC592-60AD-435D-BD1F-427FBA8F012B}"/>
              </a:ext>
            </a:extLst>
          </p:cNvPr>
          <p:cNvPicPr>
            <a:picLocks noChangeAspect="1"/>
          </p:cNvPicPr>
          <p:nvPr/>
        </p:nvPicPr>
        <p:blipFill>
          <a:blip r:embed="rId2"/>
          <a:stretch>
            <a:fillRect/>
          </a:stretch>
        </p:blipFill>
        <p:spPr>
          <a:xfrm>
            <a:off x="742283" y="1922083"/>
            <a:ext cx="10707434" cy="3013833"/>
          </a:xfrm>
          <a:prstGeom prst="rect">
            <a:avLst/>
          </a:prstGeom>
        </p:spPr>
      </p:pic>
      <p:sp>
        <p:nvSpPr>
          <p:cNvPr id="4" name="Veri Yer Tutucusu 3">
            <a:extLst>
              <a:ext uri="{FF2B5EF4-FFF2-40B4-BE49-F238E27FC236}">
                <a16:creationId xmlns:a16="http://schemas.microsoft.com/office/drawing/2014/main" id="{91AEED31-D46F-4DBD-AA53-3E68933F4E13}"/>
              </a:ext>
            </a:extLst>
          </p:cNvPr>
          <p:cNvSpPr>
            <a:spLocks noGrp="1"/>
          </p:cNvSpPr>
          <p:nvPr>
            <p:ph type="dt" sz="half" idx="10"/>
          </p:nvPr>
        </p:nvSpPr>
        <p:spPr/>
        <p:txBody>
          <a:bodyPr/>
          <a:lstStyle/>
          <a:p>
            <a:fld id="{3179A23E-FF80-436A-9F93-357511C6D888}" type="datetime1">
              <a:rPr lang="tr-TR" smtClean="0"/>
              <a:t>23.05.2022</a:t>
            </a:fld>
            <a:endParaRPr lang="tr-TR"/>
          </a:p>
        </p:txBody>
      </p:sp>
      <p:sp>
        <p:nvSpPr>
          <p:cNvPr id="7" name="Slayt Numarası Yer Tutucusu 6">
            <a:extLst>
              <a:ext uri="{FF2B5EF4-FFF2-40B4-BE49-F238E27FC236}">
                <a16:creationId xmlns:a16="http://schemas.microsoft.com/office/drawing/2014/main" id="{A8BCE996-1651-4A1B-BC17-86D880F2D1B3}"/>
              </a:ext>
            </a:extLst>
          </p:cNvPr>
          <p:cNvSpPr>
            <a:spLocks noGrp="1"/>
          </p:cNvSpPr>
          <p:nvPr>
            <p:ph type="sldNum" sz="quarter" idx="12"/>
          </p:nvPr>
        </p:nvSpPr>
        <p:spPr/>
        <p:txBody>
          <a:bodyPr/>
          <a:lstStyle/>
          <a:p>
            <a:fld id="{C2102BDF-116A-466F-BF2E-39F7864BE9A2}" type="slidenum">
              <a:rPr lang="tr-TR" smtClean="0"/>
              <a:t>8</a:t>
            </a:fld>
            <a:endParaRPr lang="tr-TR"/>
          </a:p>
        </p:txBody>
      </p:sp>
      <p:sp>
        <p:nvSpPr>
          <p:cNvPr id="6" name="Metin kutusu 5">
            <a:extLst>
              <a:ext uri="{FF2B5EF4-FFF2-40B4-BE49-F238E27FC236}">
                <a16:creationId xmlns:a16="http://schemas.microsoft.com/office/drawing/2014/main" id="{8721CF44-E63C-405A-9172-37AB3BA0109B}"/>
              </a:ext>
            </a:extLst>
          </p:cNvPr>
          <p:cNvSpPr txBox="1"/>
          <p:nvPr/>
        </p:nvSpPr>
        <p:spPr>
          <a:xfrm>
            <a:off x="8610600" y="2080380"/>
            <a:ext cx="2097158" cy="461665"/>
          </a:xfrm>
          <a:prstGeom prst="rect">
            <a:avLst/>
          </a:prstGeom>
          <a:noFill/>
        </p:spPr>
        <p:txBody>
          <a:bodyPr wrap="square" rtlCol="0">
            <a:spAutoFit/>
          </a:bodyPr>
          <a:lstStyle/>
          <a:p>
            <a:r>
              <a:rPr lang="tr-TR" sz="2400" b="1" dirty="0">
                <a:solidFill>
                  <a:srgbClr val="202124"/>
                </a:solidFill>
              </a:rPr>
              <a:t>(</a:t>
            </a:r>
            <a:r>
              <a:rPr lang="tr-TR" sz="2400" b="1" i="0" dirty="0" err="1">
                <a:solidFill>
                  <a:srgbClr val="202124"/>
                </a:solidFill>
                <a:effectLst/>
              </a:rPr>
              <a:t>centenarians</a:t>
            </a:r>
            <a:r>
              <a:rPr lang="tr-TR" sz="2400" b="1" i="0" dirty="0">
                <a:solidFill>
                  <a:srgbClr val="202124"/>
                </a:solidFill>
                <a:effectLst/>
              </a:rPr>
              <a:t>)</a:t>
            </a:r>
            <a:endParaRPr lang="tr-TR" sz="2400" dirty="0"/>
          </a:p>
        </p:txBody>
      </p:sp>
      <p:pic>
        <p:nvPicPr>
          <p:cNvPr id="8" name="İçerik Yer Tutucusu 9">
            <a:extLst>
              <a:ext uri="{FF2B5EF4-FFF2-40B4-BE49-F238E27FC236}">
                <a16:creationId xmlns:a16="http://schemas.microsoft.com/office/drawing/2014/main" id="{99E4D3C8-FDE7-41DF-9613-DC21392E58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8E0BB799-3399-4D31-BA03-1F47F8DAC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1527998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631765-E04C-47E5-A973-2230A48BC8F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AA15B80-349F-4FB8-A960-D46877FEF26A}"/>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CE740A71-07B4-48AC-BB98-17F7DB0E7F4B}"/>
              </a:ext>
            </a:extLst>
          </p:cNvPr>
          <p:cNvPicPr>
            <a:picLocks noChangeAspect="1"/>
          </p:cNvPicPr>
          <p:nvPr/>
        </p:nvPicPr>
        <p:blipFill>
          <a:blip r:embed="rId2"/>
          <a:stretch>
            <a:fillRect/>
          </a:stretch>
        </p:blipFill>
        <p:spPr>
          <a:xfrm>
            <a:off x="942116" y="1104836"/>
            <a:ext cx="10307768" cy="5034027"/>
          </a:xfrm>
          <a:prstGeom prst="rect">
            <a:avLst/>
          </a:prstGeom>
        </p:spPr>
      </p:pic>
      <p:sp>
        <p:nvSpPr>
          <p:cNvPr id="4" name="Veri Yer Tutucusu 3">
            <a:extLst>
              <a:ext uri="{FF2B5EF4-FFF2-40B4-BE49-F238E27FC236}">
                <a16:creationId xmlns:a16="http://schemas.microsoft.com/office/drawing/2014/main" id="{68AE711E-FC5B-4822-A6E2-75CF091447C9}"/>
              </a:ext>
            </a:extLst>
          </p:cNvPr>
          <p:cNvSpPr>
            <a:spLocks noGrp="1"/>
          </p:cNvSpPr>
          <p:nvPr>
            <p:ph type="dt" sz="half" idx="10"/>
          </p:nvPr>
        </p:nvSpPr>
        <p:spPr/>
        <p:txBody>
          <a:bodyPr/>
          <a:lstStyle/>
          <a:p>
            <a:fld id="{C47F79D1-8FD0-4BDF-874F-0C97BEEA7FAF}" type="datetime1">
              <a:rPr lang="tr-TR" smtClean="0"/>
              <a:t>23.05.2022</a:t>
            </a:fld>
            <a:endParaRPr lang="tr-TR"/>
          </a:p>
        </p:txBody>
      </p:sp>
      <p:sp>
        <p:nvSpPr>
          <p:cNvPr id="7" name="Slayt Numarası Yer Tutucusu 6">
            <a:extLst>
              <a:ext uri="{FF2B5EF4-FFF2-40B4-BE49-F238E27FC236}">
                <a16:creationId xmlns:a16="http://schemas.microsoft.com/office/drawing/2014/main" id="{43E77982-BF88-4B77-9C91-8BC3F99C578C}"/>
              </a:ext>
            </a:extLst>
          </p:cNvPr>
          <p:cNvSpPr>
            <a:spLocks noGrp="1"/>
          </p:cNvSpPr>
          <p:nvPr>
            <p:ph type="sldNum" sz="quarter" idx="12"/>
          </p:nvPr>
        </p:nvSpPr>
        <p:spPr/>
        <p:txBody>
          <a:bodyPr/>
          <a:lstStyle/>
          <a:p>
            <a:fld id="{C2102BDF-116A-466F-BF2E-39F7864BE9A2}" type="slidenum">
              <a:rPr lang="tr-TR" smtClean="0"/>
              <a:t>9</a:t>
            </a:fld>
            <a:endParaRPr lang="tr-TR"/>
          </a:p>
        </p:txBody>
      </p:sp>
      <p:pic>
        <p:nvPicPr>
          <p:cNvPr id="8" name="İçerik Yer Tutucusu 9">
            <a:extLst>
              <a:ext uri="{FF2B5EF4-FFF2-40B4-BE49-F238E27FC236}">
                <a16:creationId xmlns:a16="http://schemas.microsoft.com/office/drawing/2014/main" id="{D717A8C8-09C4-4042-98EB-60F133E393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53BF713E-652B-4319-8F37-BFF9A83027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303701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FD4DCF-4DCE-4525-BC41-8486368402D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6AF47AE-BB69-40C1-A56B-EF177407F7CC}"/>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30259021-E299-49BA-A704-00BB47352CE5}"/>
              </a:ext>
            </a:extLst>
          </p:cNvPr>
          <p:cNvPicPr>
            <a:picLocks noChangeAspect="1"/>
          </p:cNvPicPr>
          <p:nvPr/>
        </p:nvPicPr>
        <p:blipFill>
          <a:blip r:embed="rId2"/>
          <a:stretch>
            <a:fillRect/>
          </a:stretch>
        </p:blipFill>
        <p:spPr>
          <a:xfrm>
            <a:off x="1583540" y="365126"/>
            <a:ext cx="9024920" cy="6127748"/>
          </a:xfrm>
          <a:prstGeom prst="rect">
            <a:avLst/>
          </a:prstGeom>
        </p:spPr>
      </p:pic>
      <p:sp>
        <p:nvSpPr>
          <p:cNvPr id="4" name="Veri Yer Tutucusu 3">
            <a:extLst>
              <a:ext uri="{FF2B5EF4-FFF2-40B4-BE49-F238E27FC236}">
                <a16:creationId xmlns:a16="http://schemas.microsoft.com/office/drawing/2014/main" id="{1E4AA9B9-6B76-4024-B7A4-A1F548E66566}"/>
              </a:ext>
            </a:extLst>
          </p:cNvPr>
          <p:cNvSpPr>
            <a:spLocks noGrp="1"/>
          </p:cNvSpPr>
          <p:nvPr>
            <p:ph type="dt" sz="half" idx="10"/>
          </p:nvPr>
        </p:nvSpPr>
        <p:spPr/>
        <p:txBody>
          <a:bodyPr/>
          <a:lstStyle/>
          <a:p>
            <a:fld id="{8BA10E21-F497-4689-AEB1-93A1B10DF83F}" type="datetime1">
              <a:rPr lang="tr-TR" smtClean="0"/>
              <a:t>23.05.2022</a:t>
            </a:fld>
            <a:endParaRPr lang="tr-TR"/>
          </a:p>
        </p:txBody>
      </p:sp>
      <p:sp>
        <p:nvSpPr>
          <p:cNvPr id="7" name="Slayt Numarası Yer Tutucusu 6">
            <a:extLst>
              <a:ext uri="{FF2B5EF4-FFF2-40B4-BE49-F238E27FC236}">
                <a16:creationId xmlns:a16="http://schemas.microsoft.com/office/drawing/2014/main" id="{72DBAAFC-D8E9-4026-8BA6-BC587CA5BD2B}"/>
              </a:ext>
            </a:extLst>
          </p:cNvPr>
          <p:cNvSpPr>
            <a:spLocks noGrp="1"/>
          </p:cNvSpPr>
          <p:nvPr>
            <p:ph type="sldNum" sz="quarter" idx="12"/>
          </p:nvPr>
        </p:nvSpPr>
        <p:spPr/>
        <p:txBody>
          <a:bodyPr/>
          <a:lstStyle/>
          <a:p>
            <a:fld id="{C2102BDF-116A-466F-BF2E-39F7864BE9A2}" type="slidenum">
              <a:rPr lang="tr-TR" smtClean="0"/>
              <a:t>10</a:t>
            </a:fld>
            <a:endParaRPr lang="tr-TR"/>
          </a:p>
        </p:txBody>
      </p:sp>
      <p:pic>
        <p:nvPicPr>
          <p:cNvPr id="8" name="İçerik Yer Tutucusu 9">
            <a:extLst>
              <a:ext uri="{FF2B5EF4-FFF2-40B4-BE49-F238E27FC236}">
                <a16:creationId xmlns:a16="http://schemas.microsoft.com/office/drawing/2014/main" id="{AE134BB5-1C47-4417-960F-A0370CD69E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56CADBBD-71FB-4271-B929-984F2FA4F3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2958691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9FD826-EB77-45EB-A9B6-6FB3CBF54CB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033E6E4-CF77-4433-88D8-427BC5D2F6F3}"/>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A2A094E2-6889-4EC4-A5EE-C1B31B579F64}"/>
              </a:ext>
            </a:extLst>
          </p:cNvPr>
          <p:cNvPicPr>
            <a:picLocks noChangeAspect="1"/>
          </p:cNvPicPr>
          <p:nvPr/>
        </p:nvPicPr>
        <p:blipFill>
          <a:blip r:embed="rId2"/>
          <a:stretch>
            <a:fillRect/>
          </a:stretch>
        </p:blipFill>
        <p:spPr>
          <a:xfrm>
            <a:off x="1805704" y="996450"/>
            <a:ext cx="8580591" cy="5496424"/>
          </a:xfrm>
          <a:prstGeom prst="rect">
            <a:avLst/>
          </a:prstGeom>
        </p:spPr>
      </p:pic>
      <p:sp>
        <p:nvSpPr>
          <p:cNvPr id="4" name="Veri Yer Tutucusu 3">
            <a:extLst>
              <a:ext uri="{FF2B5EF4-FFF2-40B4-BE49-F238E27FC236}">
                <a16:creationId xmlns:a16="http://schemas.microsoft.com/office/drawing/2014/main" id="{4C45DCAE-F4E6-4CB1-8F63-44FA2C6E32B2}"/>
              </a:ext>
            </a:extLst>
          </p:cNvPr>
          <p:cNvSpPr>
            <a:spLocks noGrp="1"/>
          </p:cNvSpPr>
          <p:nvPr>
            <p:ph type="dt" sz="half" idx="10"/>
          </p:nvPr>
        </p:nvSpPr>
        <p:spPr/>
        <p:txBody>
          <a:bodyPr/>
          <a:lstStyle/>
          <a:p>
            <a:fld id="{A6A8A4DF-3F5F-4CEA-9F7B-4F83206B1400}" type="datetime1">
              <a:rPr lang="tr-TR" smtClean="0"/>
              <a:t>23.05.2022</a:t>
            </a:fld>
            <a:endParaRPr lang="tr-TR"/>
          </a:p>
        </p:txBody>
      </p:sp>
      <p:sp>
        <p:nvSpPr>
          <p:cNvPr id="7" name="Slayt Numarası Yer Tutucusu 6">
            <a:extLst>
              <a:ext uri="{FF2B5EF4-FFF2-40B4-BE49-F238E27FC236}">
                <a16:creationId xmlns:a16="http://schemas.microsoft.com/office/drawing/2014/main" id="{E2F80BFE-CEFE-4B99-881E-6EEB16DED8E3}"/>
              </a:ext>
            </a:extLst>
          </p:cNvPr>
          <p:cNvSpPr>
            <a:spLocks noGrp="1"/>
          </p:cNvSpPr>
          <p:nvPr>
            <p:ph type="sldNum" sz="quarter" idx="12"/>
          </p:nvPr>
        </p:nvSpPr>
        <p:spPr/>
        <p:txBody>
          <a:bodyPr/>
          <a:lstStyle/>
          <a:p>
            <a:fld id="{C2102BDF-116A-466F-BF2E-39F7864BE9A2}" type="slidenum">
              <a:rPr lang="tr-TR" smtClean="0"/>
              <a:t>11</a:t>
            </a:fld>
            <a:endParaRPr lang="tr-TR"/>
          </a:p>
        </p:txBody>
      </p:sp>
      <p:pic>
        <p:nvPicPr>
          <p:cNvPr id="8" name="İçerik Yer Tutucusu 9">
            <a:extLst>
              <a:ext uri="{FF2B5EF4-FFF2-40B4-BE49-F238E27FC236}">
                <a16:creationId xmlns:a16="http://schemas.microsoft.com/office/drawing/2014/main" id="{D01FDE08-9C41-4BCC-BF77-3A56A38641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34E7B96C-9D04-407D-B502-6A88347B0D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3973772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DA9A02-5819-4EB5-A14A-4CEFCAF538D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AADCF54-02DB-4DAC-B4DD-2DB0F6508A89}"/>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27399E09-E558-437A-A24F-3B1280245F1F}"/>
              </a:ext>
            </a:extLst>
          </p:cNvPr>
          <p:cNvPicPr>
            <a:picLocks noChangeAspect="1"/>
          </p:cNvPicPr>
          <p:nvPr/>
        </p:nvPicPr>
        <p:blipFill>
          <a:blip r:embed="rId2"/>
          <a:stretch>
            <a:fillRect/>
          </a:stretch>
        </p:blipFill>
        <p:spPr>
          <a:xfrm>
            <a:off x="1570210" y="1059614"/>
            <a:ext cx="9051580" cy="5433260"/>
          </a:xfrm>
          <a:prstGeom prst="rect">
            <a:avLst/>
          </a:prstGeom>
        </p:spPr>
      </p:pic>
      <p:sp>
        <p:nvSpPr>
          <p:cNvPr id="4" name="Veri Yer Tutucusu 3">
            <a:extLst>
              <a:ext uri="{FF2B5EF4-FFF2-40B4-BE49-F238E27FC236}">
                <a16:creationId xmlns:a16="http://schemas.microsoft.com/office/drawing/2014/main" id="{77532EB3-6A23-4B10-94F5-6047B5A7854A}"/>
              </a:ext>
            </a:extLst>
          </p:cNvPr>
          <p:cNvSpPr>
            <a:spLocks noGrp="1"/>
          </p:cNvSpPr>
          <p:nvPr>
            <p:ph type="dt" sz="half" idx="10"/>
          </p:nvPr>
        </p:nvSpPr>
        <p:spPr/>
        <p:txBody>
          <a:bodyPr/>
          <a:lstStyle/>
          <a:p>
            <a:fld id="{CA9493AA-4E8A-47D2-AFEC-658C93767ECA}" type="datetime1">
              <a:rPr lang="tr-TR" smtClean="0"/>
              <a:t>23.05.2022</a:t>
            </a:fld>
            <a:endParaRPr lang="tr-TR"/>
          </a:p>
        </p:txBody>
      </p:sp>
      <p:sp>
        <p:nvSpPr>
          <p:cNvPr id="7" name="Slayt Numarası Yer Tutucusu 6">
            <a:extLst>
              <a:ext uri="{FF2B5EF4-FFF2-40B4-BE49-F238E27FC236}">
                <a16:creationId xmlns:a16="http://schemas.microsoft.com/office/drawing/2014/main" id="{FE091CBD-AD97-476C-903B-206DDE043CB1}"/>
              </a:ext>
            </a:extLst>
          </p:cNvPr>
          <p:cNvSpPr>
            <a:spLocks noGrp="1"/>
          </p:cNvSpPr>
          <p:nvPr>
            <p:ph type="sldNum" sz="quarter" idx="12"/>
          </p:nvPr>
        </p:nvSpPr>
        <p:spPr/>
        <p:txBody>
          <a:bodyPr/>
          <a:lstStyle/>
          <a:p>
            <a:fld id="{C2102BDF-116A-466F-BF2E-39F7864BE9A2}" type="slidenum">
              <a:rPr lang="tr-TR" smtClean="0"/>
              <a:t>12</a:t>
            </a:fld>
            <a:endParaRPr lang="tr-TR"/>
          </a:p>
        </p:txBody>
      </p:sp>
      <p:pic>
        <p:nvPicPr>
          <p:cNvPr id="8" name="İçerik Yer Tutucusu 9">
            <a:extLst>
              <a:ext uri="{FF2B5EF4-FFF2-40B4-BE49-F238E27FC236}">
                <a16:creationId xmlns:a16="http://schemas.microsoft.com/office/drawing/2014/main" id="{4182A3EB-5A78-4A1F-870D-F403D2D0AC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32C6E9CF-4007-4E14-B672-4723E0B486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2548935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etin Yer Tutucusu 8">
            <a:extLst>
              <a:ext uri="{FF2B5EF4-FFF2-40B4-BE49-F238E27FC236}">
                <a16:creationId xmlns:a16="http://schemas.microsoft.com/office/drawing/2014/main" id="{24482D8C-1EDF-4CF6-B083-4696FF87370A}"/>
              </a:ext>
            </a:extLst>
          </p:cNvPr>
          <p:cNvSpPr>
            <a:spLocks noGrp="1"/>
          </p:cNvSpPr>
          <p:nvPr>
            <p:ph type="body" idx="1"/>
          </p:nvPr>
        </p:nvSpPr>
        <p:spPr>
          <a:xfrm>
            <a:off x="823458" y="1205862"/>
            <a:ext cx="5157787" cy="823912"/>
          </a:xfrm>
        </p:spPr>
        <p:txBody>
          <a:bodyPr>
            <a:normAutofit/>
          </a:bodyPr>
          <a:lstStyle/>
          <a:p>
            <a:r>
              <a:rPr lang="en-US" sz="2800" dirty="0"/>
              <a:t>ALL–100.000’de </a:t>
            </a:r>
            <a:r>
              <a:rPr lang="en-US" sz="2800" dirty="0" err="1"/>
              <a:t>Görülme</a:t>
            </a:r>
            <a:r>
              <a:rPr lang="en-US" sz="2800" dirty="0"/>
              <a:t> </a:t>
            </a:r>
            <a:r>
              <a:rPr lang="en-US" sz="2800" dirty="0" err="1"/>
              <a:t>Sıklığı</a:t>
            </a:r>
            <a:r>
              <a:rPr lang="en-US" sz="2800" dirty="0"/>
              <a:t> </a:t>
            </a:r>
            <a:endParaRPr lang="tr-TR" sz="2800" dirty="0"/>
          </a:p>
        </p:txBody>
      </p:sp>
      <p:sp>
        <p:nvSpPr>
          <p:cNvPr id="11" name="Metin Yer Tutucusu 10">
            <a:extLst>
              <a:ext uri="{FF2B5EF4-FFF2-40B4-BE49-F238E27FC236}">
                <a16:creationId xmlns:a16="http://schemas.microsoft.com/office/drawing/2014/main" id="{33BF0153-39D8-4CA9-B0D8-64AB2A9EFDCF}"/>
              </a:ext>
            </a:extLst>
          </p:cNvPr>
          <p:cNvSpPr>
            <a:spLocks noGrp="1"/>
          </p:cNvSpPr>
          <p:nvPr>
            <p:ph type="body" sz="quarter" idx="3"/>
          </p:nvPr>
        </p:nvSpPr>
        <p:spPr>
          <a:xfrm>
            <a:off x="6170611" y="1205862"/>
            <a:ext cx="5183188" cy="823912"/>
          </a:xfrm>
        </p:spPr>
        <p:txBody>
          <a:bodyPr>
            <a:normAutofit/>
          </a:bodyPr>
          <a:lstStyle/>
          <a:p>
            <a:r>
              <a:rPr lang="en-US" sz="2800" dirty="0"/>
              <a:t>AML–100.000’de </a:t>
            </a:r>
            <a:r>
              <a:rPr lang="en-US" sz="2800" dirty="0" err="1"/>
              <a:t>Görülme</a:t>
            </a:r>
            <a:r>
              <a:rPr lang="en-US" sz="2800" dirty="0"/>
              <a:t> </a:t>
            </a:r>
            <a:r>
              <a:rPr lang="en-US" sz="2800" dirty="0" err="1"/>
              <a:t>Sıklığı</a:t>
            </a:r>
            <a:r>
              <a:rPr lang="en-US" sz="2800" dirty="0"/>
              <a:t> </a:t>
            </a:r>
            <a:endParaRPr lang="tr-TR" sz="2800" dirty="0"/>
          </a:p>
        </p:txBody>
      </p:sp>
      <p:sp>
        <p:nvSpPr>
          <p:cNvPr id="4" name="Veri Yer Tutucusu 3">
            <a:extLst>
              <a:ext uri="{FF2B5EF4-FFF2-40B4-BE49-F238E27FC236}">
                <a16:creationId xmlns:a16="http://schemas.microsoft.com/office/drawing/2014/main" id="{F9805488-B7D8-4BEE-B2E3-36A861A42485}"/>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46ED7C70-9147-446E-A0BA-92ADBDA2D977}"/>
              </a:ext>
            </a:extLst>
          </p:cNvPr>
          <p:cNvSpPr>
            <a:spLocks noGrp="1"/>
          </p:cNvSpPr>
          <p:nvPr>
            <p:ph type="sldNum" sz="quarter" idx="12"/>
          </p:nvPr>
        </p:nvSpPr>
        <p:spPr/>
        <p:txBody>
          <a:bodyPr/>
          <a:lstStyle/>
          <a:p>
            <a:fld id="{C2102BDF-116A-466F-BF2E-39F7864BE9A2}" type="slidenum">
              <a:rPr lang="tr-TR" smtClean="0"/>
              <a:t>13</a:t>
            </a:fld>
            <a:endParaRPr lang="tr-TR"/>
          </a:p>
        </p:txBody>
      </p:sp>
      <p:pic>
        <p:nvPicPr>
          <p:cNvPr id="7" name="İçerik Yer Tutucusu 9">
            <a:extLst>
              <a:ext uri="{FF2B5EF4-FFF2-40B4-BE49-F238E27FC236}">
                <a16:creationId xmlns:a16="http://schemas.microsoft.com/office/drawing/2014/main" id="{95AEAD8C-CFCD-4292-8F4A-618E4331E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3" name="Picture 2">
            <a:extLst>
              <a:ext uri="{FF2B5EF4-FFF2-40B4-BE49-F238E27FC236}">
                <a16:creationId xmlns:a16="http://schemas.microsoft.com/office/drawing/2014/main" id="{8F9E86A9-7B71-4933-810E-B8E49BE46990}"/>
              </a:ext>
            </a:extLst>
          </p:cNvPr>
          <p:cNvPicPr>
            <a:picLocks noGrp="1" noChangeAspect="1"/>
          </p:cNvPicPr>
          <p:nvPr>
            <p:ph sz="half" idx="2"/>
          </p:nvPr>
        </p:nvPicPr>
        <p:blipFill>
          <a:blip r:embed="rId3"/>
          <a:stretch>
            <a:fillRect/>
          </a:stretch>
        </p:blipFill>
        <p:spPr>
          <a:xfrm>
            <a:off x="823459" y="2130800"/>
            <a:ext cx="5157787" cy="4291514"/>
          </a:xfrm>
          <a:prstGeom prst="rect">
            <a:avLst/>
          </a:prstGeom>
        </p:spPr>
      </p:pic>
      <p:pic>
        <p:nvPicPr>
          <p:cNvPr id="14" name="Picture 2">
            <a:extLst>
              <a:ext uri="{FF2B5EF4-FFF2-40B4-BE49-F238E27FC236}">
                <a16:creationId xmlns:a16="http://schemas.microsoft.com/office/drawing/2014/main" id="{3A4BB3F7-E774-4F42-BFFF-8019A29699A7}"/>
              </a:ext>
            </a:extLst>
          </p:cNvPr>
          <p:cNvPicPr>
            <a:picLocks noGrp="1" noChangeAspect="1"/>
          </p:cNvPicPr>
          <p:nvPr>
            <p:ph sz="quarter" idx="4"/>
          </p:nvPr>
        </p:nvPicPr>
        <p:blipFill>
          <a:blip r:embed="rId4"/>
          <a:stretch>
            <a:fillRect/>
          </a:stretch>
        </p:blipFill>
        <p:spPr>
          <a:xfrm>
            <a:off x="6172200" y="2130800"/>
            <a:ext cx="5183188" cy="4291514"/>
          </a:xfrm>
          <a:prstGeom prst="rect">
            <a:avLst/>
          </a:prstGeom>
        </p:spPr>
      </p:pic>
      <p:pic>
        <p:nvPicPr>
          <p:cNvPr id="10" name="Resim 9">
            <a:extLst>
              <a:ext uri="{FF2B5EF4-FFF2-40B4-BE49-F238E27FC236}">
                <a16:creationId xmlns:a16="http://schemas.microsoft.com/office/drawing/2014/main" id="{B5D9A501-57C6-4CE1-8FE2-C8E91A0648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1885557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etin Yer Tutucusu 8">
            <a:extLst>
              <a:ext uri="{FF2B5EF4-FFF2-40B4-BE49-F238E27FC236}">
                <a16:creationId xmlns:a16="http://schemas.microsoft.com/office/drawing/2014/main" id="{24482D8C-1EDF-4CF6-B083-4696FF87370A}"/>
              </a:ext>
            </a:extLst>
          </p:cNvPr>
          <p:cNvSpPr>
            <a:spLocks noGrp="1"/>
          </p:cNvSpPr>
          <p:nvPr>
            <p:ph type="body" idx="1"/>
          </p:nvPr>
        </p:nvSpPr>
        <p:spPr>
          <a:xfrm>
            <a:off x="823458" y="1205862"/>
            <a:ext cx="5157787" cy="823912"/>
          </a:xfrm>
        </p:spPr>
        <p:txBody>
          <a:bodyPr>
            <a:normAutofit/>
          </a:bodyPr>
          <a:lstStyle/>
          <a:p>
            <a:r>
              <a:rPr lang="tr-TR" sz="2800" dirty="0"/>
              <a:t>K</a:t>
            </a:r>
            <a:r>
              <a:rPr lang="en-US" sz="2800" dirty="0"/>
              <a:t>LL–100.000’de </a:t>
            </a:r>
            <a:r>
              <a:rPr lang="en-US" sz="2800" dirty="0" err="1"/>
              <a:t>Görülme</a:t>
            </a:r>
            <a:r>
              <a:rPr lang="en-US" sz="2800" dirty="0"/>
              <a:t> </a:t>
            </a:r>
            <a:r>
              <a:rPr lang="en-US" sz="2800" dirty="0" err="1"/>
              <a:t>Sıklığı</a:t>
            </a:r>
            <a:r>
              <a:rPr lang="en-US" sz="2800" dirty="0"/>
              <a:t> </a:t>
            </a:r>
            <a:endParaRPr lang="tr-TR" sz="2800" dirty="0"/>
          </a:p>
        </p:txBody>
      </p:sp>
      <p:sp>
        <p:nvSpPr>
          <p:cNvPr id="11" name="Metin Yer Tutucusu 10">
            <a:extLst>
              <a:ext uri="{FF2B5EF4-FFF2-40B4-BE49-F238E27FC236}">
                <a16:creationId xmlns:a16="http://schemas.microsoft.com/office/drawing/2014/main" id="{33BF0153-39D8-4CA9-B0D8-64AB2A9EFDCF}"/>
              </a:ext>
            </a:extLst>
          </p:cNvPr>
          <p:cNvSpPr>
            <a:spLocks noGrp="1"/>
          </p:cNvSpPr>
          <p:nvPr>
            <p:ph type="body" sz="quarter" idx="3"/>
          </p:nvPr>
        </p:nvSpPr>
        <p:spPr>
          <a:xfrm>
            <a:off x="6170611" y="1205862"/>
            <a:ext cx="5183188" cy="823912"/>
          </a:xfrm>
        </p:spPr>
        <p:txBody>
          <a:bodyPr>
            <a:normAutofit/>
          </a:bodyPr>
          <a:lstStyle/>
          <a:p>
            <a:r>
              <a:rPr lang="tr-TR" sz="2800" dirty="0"/>
              <a:t>K</a:t>
            </a:r>
            <a:r>
              <a:rPr lang="en-US" sz="2800" dirty="0"/>
              <a:t>ML–100.000’de </a:t>
            </a:r>
            <a:r>
              <a:rPr lang="en-US" sz="2800" dirty="0" err="1"/>
              <a:t>Görülme</a:t>
            </a:r>
            <a:r>
              <a:rPr lang="en-US" sz="2800" dirty="0"/>
              <a:t> </a:t>
            </a:r>
            <a:r>
              <a:rPr lang="en-US" sz="2800" dirty="0" err="1"/>
              <a:t>Sıklığı</a:t>
            </a:r>
            <a:r>
              <a:rPr lang="en-US" sz="2800" dirty="0"/>
              <a:t> </a:t>
            </a:r>
            <a:endParaRPr lang="tr-TR" sz="2800" dirty="0"/>
          </a:p>
        </p:txBody>
      </p:sp>
      <p:sp>
        <p:nvSpPr>
          <p:cNvPr id="4" name="Veri Yer Tutucusu 3">
            <a:extLst>
              <a:ext uri="{FF2B5EF4-FFF2-40B4-BE49-F238E27FC236}">
                <a16:creationId xmlns:a16="http://schemas.microsoft.com/office/drawing/2014/main" id="{F9805488-B7D8-4BEE-B2E3-36A861A42485}"/>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46ED7C70-9147-446E-A0BA-92ADBDA2D977}"/>
              </a:ext>
            </a:extLst>
          </p:cNvPr>
          <p:cNvSpPr>
            <a:spLocks noGrp="1"/>
          </p:cNvSpPr>
          <p:nvPr>
            <p:ph type="sldNum" sz="quarter" idx="12"/>
          </p:nvPr>
        </p:nvSpPr>
        <p:spPr/>
        <p:txBody>
          <a:bodyPr/>
          <a:lstStyle/>
          <a:p>
            <a:fld id="{C2102BDF-116A-466F-BF2E-39F7864BE9A2}" type="slidenum">
              <a:rPr lang="tr-TR" smtClean="0"/>
              <a:t>14</a:t>
            </a:fld>
            <a:endParaRPr lang="tr-TR"/>
          </a:p>
        </p:txBody>
      </p:sp>
      <p:pic>
        <p:nvPicPr>
          <p:cNvPr id="7" name="İçerik Yer Tutucusu 9">
            <a:extLst>
              <a:ext uri="{FF2B5EF4-FFF2-40B4-BE49-F238E27FC236}">
                <a16:creationId xmlns:a16="http://schemas.microsoft.com/office/drawing/2014/main" id="{95AEAD8C-CFCD-4292-8F4A-618E4331E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5" name="Picture 2">
            <a:extLst>
              <a:ext uri="{FF2B5EF4-FFF2-40B4-BE49-F238E27FC236}">
                <a16:creationId xmlns:a16="http://schemas.microsoft.com/office/drawing/2014/main" id="{2152C974-6B46-468A-91CD-8441016ABF45}"/>
              </a:ext>
            </a:extLst>
          </p:cNvPr>
          <p:cNvPicPr>
            <a:picLocks noGrp="1" noChangeAspect="1"/>
          </p:cNvPicPr>
          <p:nvPr>
            <p:ph sz="half" idx="2"/>
          </p:nvPr>
        </p:nvPicPr>
        <p:blipFill>
          <a:blip r:embed="rId3"/>
          <a:stretch>
            <a:fillRect/>
          </a:stretch>
        </p:blipFill>
        <p:spPr>
          <a:xfrm>
            <a:off x="839788" y="2029775"/>
            <a:ext cx="5157787" cy="4131816"/>
          </a:xfrm>
          <a:prstGeom prst="rect">
            <a:avLst/>
          </a:prstGeom>
        </p:spPr>
      </p:pic>
      <p:pic>
        <p:nvPicPr>
          <p:cNvPr id="16" name="Picture 2">
            <a:extLst>
              <a:ext uri="{FF2B5EF4-FFF2-40B4-BE49-F238E27FC236}">
                <a16:creationId xmlns:a16="http://schemas.microsoft.com/office/drawing/2014/main" id="{C284085A-F1D0-40DD-85FC-F36E6A3FE693}"/>
              </a:ext>
            </a:extLst>
          </p:cNvPr>
          <p:cNvPicPr>
            <a:picLocks noGrp="1" noChangeAspect="1"/>
          </p:cNvPicPr>
          <p:nvPr>
            <p:ph sz="quarter" idx="4"/>
          </p:nvPr>
        </p:nvPicPr>
        <p:blipFill>
          <a:blip r:embed="rId4"/>
          <a:stretch>
            <a:fillRect/>
          </a:stretch>
        </p:blipFill>
        <p:spPr>
          <a:xfrm>
            <a:off x="6172200" y="2029774"/>
            <a:ext cx="5183188" cy="4140751"/>
          </a:xfrm>
          <a:prstGeom prst="rect">
            <a:avLst/>
          </a:prstGeom>
        </p:spPr>
      </p:pic>
      <p:pic>
        <p:nvPicPr>
          <p:cNvPr id="10" name="Resim 9">
            <a:extLst>
              <a:ext uri="{FF2B5EF4-FFF2-40B4-BE49-F238E27FC236}">
                <a16:creationId xmlns:a16="http://schemas.microsoft.com/office/drawing/2014/main" id="{82CC79D9-0920-4FB9-A17F-FE12252C9B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473535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etin Yer Tutucusu 8">
            <a:extLst>
              <a:ext uri="{FF2B5EF4-FFF2-40B4-BE49-F238E27FC236}">
                <a16:creationId xmlns:a16="http://schemas.microsoft.com/office/drawing/2014/main" id="{24482D8C-1EDF-4CF6-B083-4696FF87370A}"/>
              </a:ext>
            </a:extLst>
          </p:cNvPr>
          <p:cNvSpPr>
            <a:spLocks noGrp="1"/>
          </p:cNvSpPr>
          <p:nvPr>
            <p:ph type="body" idx="1"/>
          </p:nvPr>
        </p:nvSpPr>
        <p:spPr>
          <a:xfrm>
            <a:off x="823458" y="1205862"/>
            <a:ext cx="5157787" cy="823912"/>
          </a:xfrm>
        </p:spPr>
        <p:txBody>
          <a:bodyPr>
            <a:normAutofit/>
          </a:bodyPr>
          <a:lstStyle/>
          <a:p>
            <a:r>
              <a:rPr lang="tr-TR" sz="2800" dirty="0"/>
              <a:t>MDS</a:t>
            </a:r>
            <a:r>
              <a:rPr lang="en-US" sz="2800" dirty="0"/>
              <a:t>–100.000’de </a:t>
            </a:r>
            <a:r>
              <a:rPr lang="en-US" sz="2800" dirty="0" err="1"/>
              <a:t>Görülme</a:t>
            </a:r>
            <a:r>
              <a:rPr lang="en-US" sz="2800" dirty="0"/>
              <a:t> </a:t>
            </a:r>
            <a:r>
              <a:rPr lang="en-US" sz="2800" dirty="0" err="1"/>
              <a:t>Sıklığı</a:t>
            </a:r>
            <a:r>
              <a:rPr lang="en-US" sz="2800" dirty="0"/>
              <a:t> </a:t>
            </a:r>
            <a:endParaRPr lang="tr-TR" sz="2800" dirty="0"/>
          </a:p>
        </p:txBody>
      </p:sp>
      <p:sp>
        <p:nvSpPr>
          <p:cNvPr id="11" name="Metin Yer Tutucusu 10">
            <a:extLst>
              <a:ext uri="{FF2B5EF4-FFF2-40B4-BE49-F238E27FC236}">
                <a16:creationId xmlns:a16="http://schemas.microsoft.com/office/drawing/2014/main" id="{33BF0153-39D8-4CA9-B0D8-64AB2A9EFDCF}"/>
              </a:ext>
            </a:extLst>
          </p:cNvPr>
          <p:cNvSpPr>
            <a:spLocks noGrp="1"/>
          </p:cNvSpPr>
          <p:nvPr>
            <p:ph type="body" sz="quarter" idx="3"/>
          </p:nvPr>
        </p:nvSpPr>
        <p:spPr>
          <a:xfrm>
            <a:off x="6170611" y="1205862"/>
            <a:ext cx="5183188" cy="823912"/>
          </a:xfrm>
        </p:spPr>
        <p:txBody>
          <a:bodyPr>
            <a:normAutofit/>
          </a:bodyPr>
          <a:lstStyle/>
          <a:p>
            <a:r>
              <a:rPr lang="tr-TR" sz="2800" dirty="0"/>
              <a:t>NH</a:t>
            </a:r>
            <a:r>
              <a:rPr lang="en-US" sz="2800" dirty="0"/>
              <a:t>L–100.000’de </a:t>
            </a:r>
            <a:r>
              <a:rPr lang="en-US" sz="2800" dirty="0" err="1"/>
              <a:t>Görülme</a:t>
            </a:r>
            <a:r>
              <a:rPr lang="en-US" sz="2800" dirty="0"/>
              <a:t> </a:t>
            </a:r>
            <a:r>
              <a:rPr lang="en-US" sz="2800" dirty="0" err="1"/>
              <a:t>Sıklığı</a:t>
            </a:r>
            <a:r>
              <a:rPr lang="en-US" sz="2800" dirty="0"/>
              <a:t> </a:t>
            </a:r>
            <a:endParaRPr lang="tr-TR" sz="2800" dirty="0"/>
          </a:p>
        </p:txBody>
      </p:sp>
      <p:sp>
        <p:nvSpPr>
          <p:cNvPr id="4" name="Veri Yer Tutucusu 3">
            <a:extLst>
              <a:ext uri="{FF2B5EF4-FFF2-40B4-BE49-F238E27FC236}">
                <a16:creationId xmlns:a16="http://schemas.microsoft.com/office/drawing/2014/main" id="{F9805488-B7D8-4BEE-B2E3-36A861A42485}"/>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46ED7C70-9147-446E-A0BA-92ADBDA2D977}"/>
              </a:ext>
            </a:extLst>
          </p:cNvPr>
          <p:cNvSpPr>
            <a:spLocks noGrp="1"/>
          </p:cNvSpPr>
          <p:nvPr>
            <p:ph type="sldNum" sz="quarter" idx="12"/>
          </p:nvPr>
        </p:nvSpPr>
        <p:spPr/>
        <p:txBody>
          <a:bodyPr/>
          <a:lstStyle/>
          <a:p>
            <a:fld id="{C2102BDF-116A-466F-BF2E-39F7864BE9A2}" type="slidenum">
              <a:rPr lang="tr-TR" smtClean="0"/>
              <a:t>15</a:t>
            </a:fld>
            <a:endParaRPr lang="tr-TR"/>
          </a:p>
        </p:txBody>
      </p:sp>
      <p:pic>
        <p:nvPicPr>
          <p:cNvPr id="7" name="İçerik Yer Tutucusu 9">
            <a:extLst>
              <a:ext uri="{FF2B5EF4-FFF2-40B4-BE49-F238E27FC236}">
                <a16:creationId xmlns:a16="http://schemas.microsoft.com/office/drawing/2014/main" id="{95AEAD8C-CFCD-4292-8F4A-618E4331E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2" name="Picture 2">
            <a:extLst>
              <a:ext uri="{FF2B5EF4-FFF2-40B4-BE49-F238E27FC236}">
                <a16:creationId xmlns:a16="http://schemas.microsoft.com/office/drawing/2014/main" id="{C1F282E7-D7BD-42D9-B85F-4D75D14FD219}"/>
              </a:ext>
            </a:extLst>
          </p:cNvPr>
          <p:cNvPicPr>
            <a:picLocks noGrp="1" noChangeAspect="1"/>
          </p:cNvPicPr>
          <p:nvPr>
            <p:ph sz="half" idx="2"/>
          </p:nvPr>
        </p:nvPicPr>
        <p:blipFill>
          <a:blip r:embed="rId3"/>
          <a:stretch>
            <a:fillRect/>
          </a:stretch>
        </p:blipFill>
        <p:spPr>
          <a:xfrm>
            <a:off x="839788" y="2029775"/>
            <a:ext cx="5157787" cy="4131816"/>
          </a:xfrm>
          <a:prstGeom prst="rect">
            <a:avLst/>
          </a:prstGeom>
        </p:spPr>
      </p:pic>
      <p:pic>
        <p:nvPicPr>
          <p:cNvPr id="17" name="Picture 3">
            <a:extLst>
              <a:ext uri="{FF2B5EF4-FFF2-40B4-BE49-F238E27FC236}">
                <a16:creationId xmlns:a16="http://schemas.microsoft.com/office/drawing/2014/main" id="{C1093B79-22E5-40C2-A1C0-D078A99B89B2}"/>
              </a:ext>
            </a:extLst>
          </p:cNvPr>
          <p:cNvPicPr>
            <a:picLocks noGrp="1" noChangeAspect="1"/>
          </p:cNvPicPr>
          <p:nvPr>
            <p:ph sz="quarter" idx="4"/>
          </p:nvPr>
        </p:nvPicPr>
        <p:blipFill>
          <a:blip r:embed="rId4"/>
          <a:stretch>
            <a:fillRect/>
          </a:stretch>
        </p:blipFill>
        <p:spPr>
          <a:xfrm>
            <a:off x="6172200" y="2029774"/>
            <a:ext cx="5183188" cy="4140751"/>
          </a:xfrm>
          <a:prstGeom prst="rect">
            <a:avLst/>
          </a:prstGeom>
        </p:spPr>
      </p:pic>
      <p:pic>
        <p:nvPicPr>
          <p:cNvPr id="10" name="Resim 9">
            <a:extLst>
              <a:ext uri="{FF2B5EF4-FFF2-40B4-BE49-F238E27FC236}">
                <a16:creationId xmlns:a16="http://schemas.microsoft.com/office/drawing/2014/main" id="{5E76AEA3-81B2-48B1-9141-72071A3FCC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803110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err="1"/>
              <a:t>Myelom</a:t>
            </a:r>
            <a:r>
              <a:rPr lang="en-US" dirty="0"/>
              <a:t>–100.000’de </a:t>
            </a:r>
            <a:r>
              <a:rPr lang="en-US" dirty="0" err="1"/>
              <a:t>Görülme</a:t>
            </a:r>
            <a:r>
              <a:rPr lang="en-US" dirty="0"/>
              <a:t> </a:t>
            </a:r>
            <a:r>
              <a:rPr lang="en-US" dirty="0" err="1"/>
              <a:t>Sıklığı</a:t>
            </a:r>
            <a:r>
              <a:rPr lang="en-US" dirty="0"/>
              <a:t> </a:t>
            </a:r>
          </a:p>
        </p:txBody>
      </p:sp>
      <p:sp>
        <p:nvSpPr>
          <p:cNvPr id="4" name="Veri Yer Tutucusu 3">
            <a:extLst>
              <a:ext uri="{FF2B5EF4-FFF2-40B4-BE49-F238E27FC236}">
                <a16:creationId xmlns:a16="http://schemas.microsoft.com/office/drawing/2014/main" id="{C5AA404A-684C-425E-BDED-B7817A2CCCC0}"/>
              </a:ext>
            </a:extLst>
          </p:cNvPr>
          <p:cNvSpPr>
            <a:spLocks noGrp="1"/>
          </p:cNvSpPr>
          <p:nvPr>
            <p:ph type="dt" sz="half" idx="10"/>
          </p:nvPr>
        </p:nvSpPr>
        <p:spPr/>
        <p:txBody>
          <a:bodyPr/>
          <a:lstStyle/>
          <a:p>
            <a:fld id="{61C6859F-B426-4049-8582-D882FCB4D351}" type="datetime1">
              <a:rPr lang="tr-TR" smtClean="0"/>
              <a:t>23.05.2022</a:t>
            </a:fld>
            <a:endParaRPr lang="tr-TR"/>
          </a:p>
        </p:txBody>
      </p:sp>
      <p:sp>
        <p:nvSpPr>
          <p:cNvPr id="6" name="Slayt Numarası Yer Tutucusu 5">
            <a:extLst>
              <a:ext uri="{FF2B5EF4-FFF2-40B4-BE49-F238E27FC236}">
                <a16:creationId xmlns:a16="http://schemas.microsoft.com/office/drawing/2014/main" id="{431F671F-10D8-4B9A-BE3B-868BDA1261D2}"/>
              </a:ext>
            </a:extLst>
          </p:cNvPr>
          <p:cNvSpPr>
            <a:spLocks noGrp="1"/>
          </p:cNvSpPr>
          <p:nvPr>
            <p:ph type="sldNum" sz="quarter" idx="12"/>
          </p:nvPr>
        </p:nvSpPr>
        <p:spPr/>
        <p:txBody>
          <a:bodyPr/>
          <a:lstStyle/>
          <a:p>
            <a:fld id="{C2102BDF-116A-466F-BF2E-39F7864BE9A2}" type="slidenum">
              <a:rPr lang="tr-TR" smtClean="0"/>
              <a:t>16</a:t>
            </a:fld>
            <a:endParaRPr lang="tr-TR"/>
          </a:p>
        </p:txBody>
      </p:sp>
      <p:pic>
        <p:nvPicPr>
          <p:cNvPr id="7" name="Picture 2">
            <a:extLst>
              <a:ext uri="{FF2B5EF4-FFF2-40B4-BE49-F238E27FC236}">
                <a16:creationId xmlns:a16="http://schemas.microsoft.com/office/drawing/2014/main" id="{87D14DEF-E9D9-4483-92FE-4A8F17381E81}"/>
              </a:ext>
            </a:extLst>
          </p:cNvPr>
          <p:cNvPicPr>
            <a:picLocks noChangeAspect="1"/>
          </p:cNvPicPr>
          <p:nvPr/>
        </p:nvPicPr>
        <p:blipFill>
          <a:blip r:embed="rId2"/>
          <a:stretch>
            <a:fillRect/>
          </a:stretch>
        </p:blipFill>
        <p:spPr>
          <a:xfrm>
            <a:off x="1981200" y="1414390"/>
            <a:ext cx="8229600" cy="5218260"/>
          </a:xfrm>
          <a:prstGeom prst="rect">
            <a:avLst/>
          </a:prstGeom>
        </p:spPr>
      </p:pic>
      <p:pic>
        <p:nvPicPr>
          <p:cNvPr id="8" name="İçerik Yer Tutucusu 9">
            <a:extLst>
              <a:ext uri="{FF2B5EF4-FFF2-40B4-BE49-F238E27FC236}">
                <a16:creationId xmlns:a16="http://schemas.microsoft.com/office/drawing/2014/main" id="{EE77EF7C-D2D9-47B2-B382-DDF69A98F6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DFCCAF5E-913A-4960-A5C8-9425B19F4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1019720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a:t>Beklenen </a:t>
            </a:r>
            <a:r>
              <a:rPr lang="tr-TR" dirty="0" err="1"/>
              <a:t>Geriatrik</a:t>
            </a:r>
            <a:r>
              <a:rPr lang="tr-TR" dirty="0"/>
              <a:t> Hematolojik Hasta Sayısı (2021)</a:t>
            </a:r>
            <a:endParaRPr lang="en-US" dirty="0"/>
          </a:p>
        </p:txBody>
      </p:sp>
      <p:sp>
        <p:nvSpPr>
          <p:cNvPr id="4" name="Veri Yer Tutucusu 3">
            <a:extLst>
              <a:ext uri="{FF2B5EF4-FFF2-40B4-BE49-F238E27FC236}">
                <a16:creationId xmlns:a16="http://schemas.microsoft.com/office/drawing/2014/main" id="{9DE73917-435D-4C62-A20F-AC952E400B4E}"/>
              </a:ext>
            </a:extLst>
          </p:cNvPr>
          <p:cNvSpPr>
            <a:spLocks noGrp="1"/>
          </p:cNvSpPr>
          <p:nvPr>
            <p:ph type="dt" sz="half" idx="10"/>
          </p:nvPr>
        </p:nvSpPr>
        <p:spPr/>
        <p:txBody>
          <a:bodyPr/>
          <a:lstStyle/>
          <a:p>
            <a:fld id="{9FB8A80A-D516-4DE1-A682-28F0637C3566}" type="datetime1">
              <a:rPr lang="tr-TR" smtClean="0"/>
              <a:t>23.05.2022</a:t>
            </a:fld>
            <a:endParaRPr lang="tr-TR"/>
          </a:p>
        </p:txBody>
      </p:sp>
      <p:sp>
        <p:nvSpPr>
          <p:cNvPr id="6" name="Slayt Numarası Yer Tutucusu 5">
            <a:extLst>
              <a:ext uri="{FF2B5EF4-FFF2-40B4-BE49-F238E27FC236}">
                <a16:creationId xmlns:a16="http://schemas.microsoft.com/office/drawing/2014/main" id="{EDC5F35B-085F-49D3-BC3A-CA57BF88C909}"/>
              </a:ext>
            </a:extLst>
          </p:cNvPr>
          <p:cNvSpPr>
            <a:spLocks noGrp="1"/>
          </p:cNvSpPr>
          <p:nvPr>
            <p:ph type="sldNum" sz="quarter" idx="12"/>
          </p:nvPr>
        </p:nvSpPr>
        <p:spPr/>
        <p:txBody>
          <a:bodyPr/>
          <a:lstStyle/>
          <a:p>
            <a:fld id="{C2102BDF-116A-466F-BF2E-39F7864BE9A2}" type="slidenum">
              <a:rPr lang="tr-TR" smtClean="0"/>
              <a:t>17</a:t>
            </a:fld>
            <a:endParaRPr lang="tr-TR"/>
          </a:p>
        </p:txBody>
      </p:sp>
      <p:graphicFrame>
        <p:nvGraphicFramePr>
          <p:cNvPr id="7" name="Table 2">
            <a:extLst>
              <a:ext uri="{FF2B5EF4-FFF2-40B4-BE49-F238E27FC236}">
                <a16:creationId xmlns:a16="http://schemas.microsoft.com/office/drawing/2014/main" id="{3F005BEE-A32B-456D-AD05-42B358A5F480}"/>
              </a:ext>
            </a:extLst>
          </p:cNvPr>
          <p:cNvGraphicFramePr>
            <a:graphicFrameLocks noGrp="1"/>
          </p:cNvGraphicFramePr>
          <p:nvPr>
            <p:extLst>
              <p:ext uri="{D42A27DB-BD31-4B8C-83A1-F6EECF244321}">
                <p14:modId xmlns:p14="http://schemas.microsoft.com/office/powerpoint/2010/main" val="1199478648"/>
              </p:ext>
            </p:extLst>
          </p:nvPr>
        </p:nvGraphicFramePr>
        <p:xfrm>
          <a:off x="907774" y="1664634"/>
          <a:ext cx="10376452" cy="4717772"/>
        </p:xfrm>
        <a:graphic>
          <a:graphicData uri="http://schemas.openxmlformats.org/drawingml/2006/table">
            <a:tbl>
              <a:tblPr/>
              <a:tblGrid>
                <a:gridCol w="2358284">
                  <a:extLst>
                    <a:ext uri="{9D8B030D-6E8A-4147-A177-3AD203B41FA5}">
                      <a16:colId xmlns:a16="http://schemas.microsoft.com/office/drawing/2014/main" val="20000"/>
                    </a:ext>
                  </a:extLst>
                </a:gridCol>
                <a:gridCol w="2358284">
                  <a:extLst>
                    <a:ext uri="{9D8B030D-6E8A-4147-A177-3AD203B41FA5}">
                      <a16:colId xmlns:a16="http://schemas.microsoft.com/office/drawing/2014/main" val="20001"/>
                    </a:ext>
                  </a:extLst>
                </a:gridCol>
                <a:gridCol w="2358284">
                  <a:extLst>
                    <a:ext uri="{9D8B030D-6E8A-4147-A177-3AD203B41FA5}">
                      <a16:colId xmlns:a16="http://schemas.microsoft.com/office/drawing/2014/main" val="20002"/>
                    </a:ext>
                  </a:extLst>
                </a:gridCol>
                <a:gridCol w="3301600">
                  <a:extLst>
                    <a:ext uri="{9D8B030D-6E8A-4147-A177-3AD203B41FA5}">
                      <a16:colId xmlns:a16="http://schemas.microsoft.com/office/drawing/2014/main" val="20003"/>
                    </a:ext>
                  </a:extLst>
                </a:gridCol>
              </a:tblGrid>
              <a:tr h="979900">
                <a:tc>
                  <a:txBody>
                    <a:bodyPr/>
                    <a:lstStyle/>
                    <a:p>
                      <a:pPr algn="l" fontAlgn="b"/>
                      <a:r>
                        <a:rPr lang="en-US" sz="1600" b="1" i="0" u="none" strike="noStrike" dirty="0">
                          <a:solidFill>
                            <a:srgbClr val="000000"/>
                          </a:solidFill>
                          <a:effectLst/>
                          <a:latin typeface="Calibri"/>
                        </a:rPr>
                        <a:t>HASTALIK</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fontAlgn="b"/>
                      <a:r>
                        <a:rPr lang="en-US" sz="1600" b="1" i="0" u="none" strike="noStrike">
                          <a:solidFill>
                            <a:srgbClr val="000000"/>
                          </a:solidFill>
                          <a:effectLst/>
                          <a:latin typeface="Calibri"/>
                        </a:rPr>
                        <a:t>Türkiye'de Hasta (Tüm Yaşlar)</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fontAlgn="b"/>
                      <a:r>
                        <a:rPr lang="en-US" sz="1600" b="1" i="0" u="none" strike="noStrike" dirty="0" err="1">
                          <a:solidFill>
                            <a:srgbClr val="000000"/>
                          </a:solidFill>
                          <a:effectLst/>
                          <a:latin typeface="Calibri"/>
                        </a:rPr>
                        <a:t>Türkiye'de</a:t>
                      </a:r>
                      <a:r>
                        <a:rPr lang="en-US" sz="1600" b="1" i="0" u="none" strike="noStrike" dirty="0">
                          <a:solidFill>
                            <a:srgbClr val="000000"/>
                          </a:solidFill>
                          <a:effectLst/>
                          <a:latin typeface="Calibri"/>
                        </a:rPr>
                        <a:t> </a:t>
                      </a:r>
                      <a:r>
                        <a:rPr lang="en-US" sz="1600" b="1" i="0" u="none" strike="noStrike" dirty="0" err="1">
                          <a:solidFill>
                            <a:srgbClr val="000000"/>
                          </a:solidFill>
                          <a:effectLst/>
                          <a:latin typeface="Calibri"/>
                        </a:rPr>
                        <a:t>Geriatrik</a:t>
                      </a:r>
                      <a:r>
                        <a:rPr lang="en-US" sz="1600" b="1" i="0" u="none" strike="noStrike" dirty="0">
                          <a:solidFill>
                            <a:srgbClr val="000000"/>
                          </a:solidFill>
                          <a:effectLst/>
                          <a:latin typeface="Calibri"/>
                        </a:rPr>
                        <a:t> Hasta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fontAlgn="b"/>
                      <a:r>
                        <a:rPr lang="en-US" sz="1600" b="1" i="0" u="none" strike="noStrike">
                          <a:solidFill>
                            <a:srgbClr val="000000"/>
                          </a:solidFill>
                          <a:effectLst/>
                          <a:latin typeface="Calibri"/>
                        </a:rPr>
                        <a:t>Geriatrik Olmayan Hasta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461985">
                <a:tc>
                  <a:txBody>
                    <a:bodyPr/>
                    <a:lstStyle/>
                    <a:p>
                      <a:pPr algn="l" fontAlgn="b"/>
                      <a:r>
                        <a:rPr lang="en-US" sz="1600" b="1" i="0" u="none" strike="noStrike" dirty="0">
                          <a:solidFill>
                            <a:srgbClr val="000000"/>
                          </a:solidFill>
                          <a:effectLst/>
                          <a:latin typeface="Calibri"/>
                        </a:rPr>
                        <a:t>ALL</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cs-CZ" sz="1600" b="0" i="0" u="none" strike="noStrike" dirty="0">
                          <a:solidFill>
                            <a:srgbClr val="000000"/>
                          </a:solidFill>
                          <a:effectLst/>
                          <a:latin typeface="Calibri"/>
                        </a:rPr>
                        <a:t>14</a:t>
                      </a:r>
                      <a:r>
                        <a:rPr lang="tr-TR" sz="1600" b="0" i="0" u="none" strike="noStrike" dirty="0">
                          <a:solidFill>
                            <a:srgbClr val="000000"/>
                          </a:solidFill>
                          <a:effectLst/>
                          <a:latin typeface="Calibri"/>
                        </a:rPr>
                        <a:t>40</a:t>
                      </a:r>
                      <a:endParaRPr lang="cs-CZ"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140</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1299</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440985">
                <a:tc>
                  <a:txBody>
                    <a:bodyPr/>
                    <a:lstStyle/>
                    <a:p>
                      <a:pPr algn="l" fontAlgn="b"/>
                      <a:r>
                        <a:rPr lang="en-US" sz="1600" b="1" i="0" u="none" strike="noStrike" dirty="0">
                          <a:solidFill>
                            <a:srgbClr val="000000"/>
                          </a:solidFill>
                          <a:effectLst/>
                          <a:latin typeface="Calibri"/>
                        </a:rPr>
                        <a:t>K</a:t>
                      </a:r>
                      <a:r>
                        <a:rPr lang="tr-TR" sz="1600" b="1" i="0" u="none" strike="noStrike" dirty="0">
                          <a:solidFill>
                            <a:srgbClr val="000000"/>
                          </a:solidFill>
                          <a:effectLst/>
                          <a:latin typeface="Calibri"/>
                        </a:rPr>
                        <a:t>ML</a:t>
                      </a:r>
                      <a:endParaRPr lang="en-US" sz="1600" b="1"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fontAlgn="b"/>
                      <a:r>
                        <a:rPr lang="tr-TR" sz="1600" b="0" i="0" u="none" strike="noStrike" dirty="0">
                          <a:solidFill>
                            <a:srgbClr val="000000"/>
                          </a:solidFill>
                          <a:effectLst/>
                          <a:latin typeface="Calibri"/>
                        </a:rPr>
                        <a:t>1524</a:t>
                      </a:r>
                      <a:endParaRPr lang="en-U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tc>
                  <a:txBody>
                    <a:bodyPr/>
                    <a:lstStyle/>
                    <a:p>
                      <a:pPr algn="ctr" fontAlgn="b"/>
                      <a:r>
                        <a:rPr lang="tr-TR" sz="1600" b="0" i="0" u="none" strike="noStrike" dirty="0">
                          <a:solidFill>
                            <a:srgbClr val="000000"/>
                          </a:solidFill>
                          <a:effectLst/>
                          <a:latin typeface="Calibri"/>
                        </a:rPr>
                        <a:t>594</a:t>
                      </a:r>
                      <a:endParaRPr lang="en-U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tc>
                  <a:txBody>
                    <a:bodyPr/>
                    <a:lstStyle/>
                    <a:p>
                      <a:pPr algn="ctr" fontAlgn="b"/>
                      <a:r>
                        <a:rPr lang="tr-TR" sz="1600" b="0" i="0" u="none" strike="noStrike" dirty="0">
                          <a:solidFill>
                            <a:srgbClr val="000000"/>
                          </a:solidFill>
                          <a:effectLst/>
                          <a:latin typeface="Calibri"/>
                        </a:rPr>
                        <a:t>930</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461985">
                <a:tc>
                  <a:txBody>
                    <a:bodyPr/>
                    <a:lstStyle/>
                    <a:p>
                      <a:pPr algn="l" fontAlgn="b"/>
                      <a:r>
                        <a:rPr lang="tr-TR" sz="1600" b="1" i="0" u="none" strike="noStrike" dirty="0">
                          <a:solidFill>
                            <a:srgbClr val="000000"/>
                          </a:solidFill>
                          <a:effectLst/>
                          <a:latin typeface="Calibri"/>
                        </a:rPr>
                        <a:t>AML</a:t>
                      </a:r>
                      <a:endParaRPr lang="en-US" sz="1600" b="1"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3472</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1559</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1913</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440985">
                <a:tc>
                  <a:txBody>
                    <a:bodyPr/>
                    <a:lstStyle/>
                    <a:p>
                      <a:pPr algn="l" fontAlgn="b"/>
                      <a:r>
                        <a:rPr lang="tr-TR" sz="1600" b="1" i="0" u="none" strike="noStrike" dirty="0">
                          <a:solidFill>
                            <a:srgbClr val="000000"/>
                          </a:solidFill>
                          <a:effectLst/>
                          <a:latin typeface="Calibri"/>
                        </a:rPr>
                        <a:t>KLL</a:t>
                      </a:r>
                      <a:endParaRPr lang="en-US" sz="1600" b="1"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fontAlgn="b"/>
                      <a:r>
                        <a:rPr lang="tr-TR" sz="1600" b="0" i="0" u="none" strike="noStrike" dirty="0">
                          <a:solidFill>
                            <a:srgbClr val="000000"/>
                          </a:solidFill>
                          <a:effectLst/>
                          <a:latin typeface="Calibri"/>
                        </a:rPr>
                        <a:t>3895</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tc>
                  <a:txBody>
                    <a:bodyPr/>
                    <a:lstStyle/>
                    <a:p>
                      <a:pPr algn="ctr" fontAlgn="b"/>
                      <a:r>
                        <a:rPr lang="tr-TR" sz="1600" b="0" i="0" u="none" strike="noStrike" dirty="0">
                          <a:solidFill>
                            <a:srgbClr val="000000"/>
                          </a:solidFill>
                          <a:effectLst/>
                          <a:latin typeface="Calibri"/>
                        </a:rPr>
                        <a:t>2054</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tc>
                  <a:txBody>
                    <a:bodyPr/>
                    <a:lstStyle/>
                    <a:p>
                      <a:pPr algn="ctr" fontAlgn="b"/>
                      <a:r>
                        <a:rPr lang="tr-TR" sz="1600" b="0" i="0" u="none" strike="noStrike" dirty="0">
                          <a:solidFill>
                            <a:srgbClr val="000000"/>
                          </a:solidFill>
                          <a:effectLst/>
                          <a:latin typeface="Calibri"/>
                        </a:rPr>
                        <a:t>1841</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482983">
                <a:tc>
                  <a:txBody>
                    <a:bodyPr/>
                    <a:lstStyle/>
                    <a:p>
                      <a:pPr algn="l" fontAlgn="b"/>
                      <a:r>
                        <a:rPr lang="tr-TR" sz="1600" b="1" i="0" u="none" strike="noStrike" dirty="0">
                          <a:solidFill>
                            <a:srgbClr val="000000"/>
                          </a:solidFill>
                          <a:effectLst/>
                          <a:latin typeface="Calibri"/>
                        </a:rPr>
                        <a:t>MDS</a:t>
                      </a:r>
                      <a:endParaRPr lang="en-US" sz="1600" b="1"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3133</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2096</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1038</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440985">
                <a:tc>
                  <a:txBody>
                    <a:bodyPr/>
                    <a:lstStyle/>
                    <a:p>
                      <a:pPr algn="l" fontAlgn="b"/>
                      <a:r>
                        <a:rPr lang="tr-TR" sz="1600" b="1" i="0" u="none" strike="noStrike" dirty="0">
                          <a:solidFill>
                            <a:srgbClr val="000000"/>
                          </a:solidFill>
                          <a:effectLst/>
                          <a:latin typeface="Calibri"/>
                        </a:rPr>
                        <a:t>MYELOMA</a:t>
                      </a:r>
                      <a:endParaRPr lang="en-US" sz="1600" b="1"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fontAlgn="b"/>
                      <a:r>
                        <a:rPr lang="tr-TR" sz="1600" b="0" i="0" u="none" strike="noStrike" dirty="0">
                          <a:solidFill>
                            <a:srgbClr val="000000"/>
                          </a:solidFill>
                          <a:effectLst/>
                          <a:latin typeface="Calibri"/>
                        </a:rPr>
                        <a:t>6351</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tc>
                  <a:txBody>
                    <a:bodyPr/>
                    <a:lstStyle/>
                    <a:p>
                      <a:pPr algn="ctr" fontAlgn="b"/>
                      <a:r>
                        <a:rPr lang="tr-TR" sz="1600" b="0" i="0" u="none" strike="noStrike" dirty="0">
                          <a:solidFill>
                            <a:srgbClr val="000000"/>
                          </a:solidFill>
                          <a:effectLst/>
                          <a:latin typeface="Calibri"/>
                        </a:rPr>
                        <a:t>3168</a:t>
                      </a:r>
                      <a:endParaRPr lang="en-U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tc>
                  <a:txBody>
                    <a:bodyPr/>
                    <a:lstStyle/>
                    <a:p>
                      <a:pPr algn="ctr" fontAlgn="b"/>
                      <a:r>
                        <a:rPr lang="tr-TR" sz="1600" b="0" i="0" u="none" strike="noStrike" dirty="0">
                          <a:solidFill>
                            <a:srgbClr val="000000"/>
                          </a:solidFill>
                          <a:effectLst/>
                          <a:latin typeface="Calibri"/>
                        </a:rPr>
                        <a:t>3183</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503982">
                <a:tc>
                  <a:txBody>
                    <a:bodyPr/>
                    <a:lstStyle/>
                    <a:p>
                      <a:pPr algn="l" fontAlgn="b"/>
                      <a:r>
                        <a:rPr lang="en-US" sz="1600" b="1" i="0" u="none" strike="noStrike" dirty="0">
                          <a:solidFill>
                            <a:srgbClr val="000000"/>
                          </a:solidFill>
                          <a:effectLst/>
                          <a:latin typeface="Calibri"/>
                        </a:rPr>
                        <a:t>NHL</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16343</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7318</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0D8E8"/>
                    </a:solidFill>
                  </a:tcPr>
                </a:tc>
                <a:tc>
                  <a:txBody>
                    <a:bodyPr/>
                    <a:lstStyle/>
                    <a:p>
                      <a:pPr algn="ctr" fontAlgn="b"/>
                      <a:r>
                        <a:rPr lang="tr-TR" sz="1600" b="0" i="0" u="none" strike="noStrike" dirty="0">
                          <a:solidFill>
                            <a:srgbClr val="000000"/>
                          </a:solidFill>
                          <a:effectLst/>
                          <a:latin typeface="Calibri"/>
                        </a:rPr>
                        <a:t>9026</a:t>
                      </a:r>
                      <a:endParaRPr lang="cs-CZ"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r h="503982">
                <a:tc>
                  <a:txBody>
                    <a:bodyPr/>
                    <a:lstStyle/>
                    <a:p>
                      <a:pPr algn="l" fontAlgn="b"/>
                      <a:r>
                        <a:rPr lang="tr-TR" sz="1600" b="1" i="0" u="none" strike="noStrike" dirty="0">
                          <a:solidFill>
                            <a:srgbClr val="000000"/>
                          </a:solidFill>
                          <a:effectLst/>
                          <a:latin typeface="Calibri"/>
                        </a:rPr>
                        <a:t>TOPLAM</a:t>
                      </a:r>
                      <a:endParaRPr lang="en-US" sz="1600" b="1"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
                      <a:r>
                        <a:rPr lang="tr-TR" sz="1600" b="0" i="0" u="none" strike="noStrike" dirty="0">
                          <a:solidFill>
                            <a:srgbClr val="000000"/>
                          </a:solidFill>
                          <a:effectLst/>
                          <a:latin typeface="Calibri"/>
                        </a:rPr>
                        <a:t>36158</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
                      <a:r>
                        <a:rPr lang="tr-TR" sz="1600" b="0" i="0" u="none" strike="noStrike" dirty="0">
                          <a:solidFill>
                            <a:srgbClr val="000000"/>
                          </a:solidFill>
                          <a:effectLst/>
                          <a:latin typeface="Calibri"/>
                        </a:rPr>
                        <a:t>16929</a:t>
                      </a:r>
                      <a:endParaRPr lang="is-IS"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
                      <a:r>
                        <a:rPr lang="tr-TR" sz="1600" b="0" i="0" u="none" strike="noStrike" dirty="0">
                          <a:solidFill>
                            <a:srgbClr val="000000"/>
                          </a:solidFill>
                          <a:effectLst/>
                          <a:latin typeface="Calibri"/>
                        </a:rPr>
                        <a:t>19230</a:t>
                      </a:r>
                      <a:endParaRPr lang="cs-CZ" sz="1600" b="0" i="0" u="none" strike="noStrike" dirty="0">
                        <a:solidFill>
                          <a:srgbClr val="000000"/>
                        </a:solidFill>
                        <a:effectLst/>
                        <a:latin typeface="Calibri"/>
                      </a:endParaRP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56734901"/>
                  </a:ext>
                </a:extLst>
              </a:tr>
            </a:tbl>
          </a:graphicData>
        </a:graphic>
      </p:graphicFrame>
      <p:pic>
        <p:nvPicPr>
          <p:cNvPr id="8" name="İçerik Yer Tutucusu 9">
            <a:extLst>
              <a:ext uri="{FF2B5EF4-FFF2-40B4-BE49-F238E27FC236}">
                <a16:creationId xmlns:a16="http://schemas.microsoft.com/office/drawing/2014/main" id="{629318D1-3644-4234-A4DC-4B01D64F8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BEFAE00D-7A0F-471F-957E-3B0CB7B27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659435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Türkiye’de</a:t>
            </a:r>
            <a:r>
              <a:rPr lang="en-US" dirty="0"/>
              <a:t> </a:t>
            </a:r>
            <a:r>
              <a:rPr lang="en-US" dirty="0" err="1"/>
              <a:t>Geriatrik</a:t>
            </a:r>
            <a:r>
              <a:rPr lang="en-US" dirty="0"/>
              <a:t> </a:t>
            </a:r>
            <a:r>
              <a:rPr lang="tr-TR" dirty="0"/>
              <a:t>Hematolojik </a:t>
            </a:r>
            <a:r>
              <a:rPr lang="en-US" dirty="0"/>
              <a:t>Hasta </a:t>
            </a:r>
            <a:r>
              <a:rPr lang="en-US" dirty="0" err="1"/>
              <a:t>İnsidansı</a:t>
            </a:r>
            <a:endParaRPr lang="en-US" dirty="0"/>
          </a:p>
        </p:txBody>
      </p:sp>
      <p:sp>
        <p:nvSpPr>
          <p:cNvPr id="3" name="Veri Yer Tutucusu 2">
            <a:extLst>
              <a:ext uri="{FF2B5EF4-FFF2-40B4-BE49-F238E27FC236}">
                <a16:creationId xmlns:a16="http://schemas.microsoft.com/office/drawing/2014/main" id="{A6C119A0-4675-4B90-AE2F-78A2ECA9FCFB}"/>
              </a:ext>
            </a:extLst>
          </p:cNvPr>
          <p:cNvSpPr>
            <a:spLocks noGrp="1"/>
          </p:cNvSpPr>
          <p:nvPr>
            <p:ph type="dt" sz="half" idx="10"/>
          </p:nvPr>
        </p:nvSpPr>
        <p:spPr/>
        <p:txBody>
          <a:bodyPr/>
          <a:lstStyle/>
          <a:p>
            <a:fld id="{3472E650-DC15-4DA6-84AA-7AB248D96083}" type="datetime1">
              <a:rPr lang="tr-TR" smtClean="0"/>
              <a:t>23.05.2022</a:t>
            </a:fld>
            <a:endParaRPr lang="tr-TR"/>
          </a:p>
        </p:txBody>
      </p:sp>
      <p:sp>
        <p:nvSpPr>
          <p:cNvPr id="6" name="Slayt Numarası Yer Tutucusu 5">
            <a:extLst>
              <a:ext uri="{FF2B5EF4-FFF2-40B4-BE49-F238E27FC236}">
                <a16:creationId xmlns:a16="http://schemas.microsoft.com/office/drawing/2014/main" id="{96DA40F0-4760-426E-BF68-729F29372A3D}"/>
              </a:ext>
            </a:extLst>
          </p:cNvPr>
          <p:cNvSpPr>
            <a:spLocks noGrp="1"/>
          </p:cNvSpPr>
          <p:nvPr>
            <p:ph type="sldNum" sz="quarter" idx="12"/>
          </p:nvPr>
        </p:nvSpPr>
        <p:spPr/>
        <p:txBody>
          <a:bodyPr/>
          <a:lstStyle/>
          <a:p>
            <a:fld id="{C2102BDF-116A-466F-BF2E-39F7864BE9A2}" type="slidenum">
              <a:rPr lang="tr-TR" smtClean="0"/>
              <a:t>18</a:t>
            </a:fld>
            <a:endParaRPr lang="tr-TR"/>
          </a:p>
        </p:txBody>
      </p:sp>
      <p:graphicFrame>
        <p:nvGraphicFramePr>
          <p:cNvPr id="7" name="Chart 3">
            <a:extLst>
              <a:ext uri="{FF2B5EF4-FFF2-40B4-BE49-F238E27FC236}">
                <a16:creationId xmlns:a16="http://schemas.microsoft.com/office/drawing/2014/main" id="{9AC356F1-7807-4E85-A576-7852E9467CD5}"/>
              </a:ext>
            </a:extLst>
          </p:cNvPr>
          <p:cNvGraphicFramePr>
            <a:graphicFrameLocks/>
          </p:cNvGraphicFramePr>
          <p:nvPr>
            <p:extLst>
              <p:ext uri="{D42A27DB-BD31-4B8C-83A1-F6EECF244321}">
                <p14:modId xmlns:p14="http://schemas.microsoft.com/office/powerpoint/2010/main" val="1092586332"/>
              </p:ext>
            </p:extLst>
          </p:nvPr>
        </p:nvGraphicFramePr>
        <p:xfrm>
          <a:off x="1469933" y="1549492"/>
          <a:ext cx="9252134" cy="4634580"/>
        </p:xfrm>
        <a:graphic>
          <a:graphicData uri="http://schemas.openxmlformats.org/drawingml/2006/chart">
            <c:chart xmlns:c="http://schemas.openxmlformats.org/drawingml/2006/chart" xmlns:r="http://schemas.openxmlformats.org/officeDocument/2006/relationships" r:id="rId2"/>
          </a:graphicData>
        </a:graphic>
      </p:graphicFrame>
      <p:pic>
        <p:nvPicPr>
          <p:cNvPr id="8" name="İçerik Yer Tutucusu 9">
            <a:extLst>
              <a:ext uri="{FF2B5EF4-FFF2-40B4-BE49-F238E27FC236}">
                <a16:creationId xmlns:a16="http://schemas.microsoft.com/office/drawing/2014/main" id="{2DC8B8A2-D53C-486B-A9F3-0D47953EE5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180243F1-F008-4609-BDE1-C36F7981A6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3755813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Geriatrik</a:t>
            </a:r>
            <a:r>
              <a:rPr lang="en-US" dirty="0"/>
              <a:t> / </a:t>
            </a:r>
            <a:r>
              <a:rPr lang="en-US" dirty="0" err="1"/>
              <a:t>Tüm</a:t>
            </a:r>
            <a:r>
              <a:rPr lang="en-US" dirty="0"/>
              <a:t> </a:t>
            </a:r>
            <a:r>
              <a:rPr lang="en-US" dirty="0" err="1"/>
              <a:t>Yaşlar</a:t>
            </a:r>
            <a:r>
              <a:rPr lang="en-US" dirty="0"/>
              <a:t> </a:t>
            </a:r>
            <a:r>
              <a:rPr lang="en-US" dirty="0" err="1"/>
              <a:t>İnsidans</a:t>
            </a:r>
            <a:endParaRPr lang="en-US" dirty="0"/>
          </a:p>
        </p:txBody>
      </p:sp>
      <p:sp>
        <p:nvSpPr>
          <p:cNvPr id="3" name="Veri Yer Tutucusu 2">
            <a:extLst>
              <a:ext uri="{FF2B5EF4-FFF2-40B4-BE49-F238E27FC236}">
                <a16:creationId xmlns:a16="http://schemas.microsoft.com/office/drawing/2014/main" id="{7078658E-FC02-4731-8042-093B0E439332}"/>
              </a:ext>
            </a:extLst>
          </p:cNvPr>
          <p:cNvSpPr>
            <a:spLocks noGrp="1"/>
          </p:cNvSpPr>
          <p:nvPr>
            <p:ph type="dt" sz="half" idx="10"/>
          </p:nvPr>
        </p:nvSpPr>
        <p:spPr/>
        <p:txBody>
          <a:bodyPr/>
          <a:lstStyle/>
          <a:p>
            <a:fld id="{555BD7CF-F0D6-45F4-B4D5-BDCD31FAFE4F}" type="datetime1">
              <a:rPr lang="tr-TR" smtClean="0"/>
              <a:t>23.05.2022</a:t>
            </a:fld>
            <a:endParaRPr lang="tr-TR"/>
          </a:p>
        </p:txBody>
      </p:sp>
      <p:sp>
        <p:nvSpPr>
          <p:cNvPr id="5" name="Slayt Numarası Yer Tutucusu 4">
            <a:extLst>
              <a:ext uri="{FF2B5EF4-FFF2-40B4-BE49-F238E27FC236}">
                <a16:creationId xmlns:a16="http://schemas.microsoft.com/office/drawing/2014/main" id="{4E6F1F5D-045B-4188-8BC5-57E8D03C2876}"/>
              </a:ext>
            </a:extLst>
          </p:cNvPr>
          <p:cNvSpPr>
            <a:spLocks noGrp="1"/>
          </p:cNvSpPr>
          <p:nvPr>
            <p:ph type="sldNum" sz="quarter" idx="12"/>
          </p:nvPr>
        </p:nvSpPr>
        <p:spPr/>
        <p:txBody>
          <a:bodyPr/>
          <a:lstStyle/>
          <a:p>
            <a:fld id="{C2102BDF-116A-466F-BF2E-39F7864BE9A2}" type="slidenum">
              <a:rPr lang="tr-TR" smtClean="0"/>
              <a:t>19</a:t>
            </a:fld>
            <a:endParaRPr lang="tr-TR"/>
          </a:p>
        </p:txBody>
      </p:sp>
      <p:graphicFrame>
        <p:nvGraphicFramePr>
          <p:cNvPr id="7" name="Table 5">
            <a:extLst>
              <a:ext uri="{FF2B5EF4-FFF2-40B4-BE49-F238E27FC236}">
                <a16:creationId xmlns:a16="http://schemas.microsoft.com/office/drawing/2014/main" id="{3D9EDD82-0C92-4035-8130-7583249CEA3E}"/>
              </a:ext>
            </a:extLst>
          </p:cNvPr>
          <p:cNvGraphicFramePr>
            <a:graphicFrameLocks noGrp="1"/>
          </p:cNvGraphicFramePr>
          <p:nvPr>
            <p:extLst>
              <p:ext uri="{D42A27DB-BD31-4B8C-83A1-F6EECF244321}">
                <p14:modId xmlns:p14="http://schemas.microsoft.com/office/powerpoint/2010/main" val="1169666834"/>
              </p:ext>
            </p:extLst>
          </p:nvPr>
        </p:nvGraphicFramePr>
        <p:xfrm>
          <a:off x="1328530" y="1823353"/>
          <a:ext cx="9534939" cy="4532997"/>
        </p:xfrm>
        <a:graphic>
          <a:graphicData uri="http://schemas.openxmlformats.org/drawingml/2006/table">
            <a:tbl>
              <a:tblPr/>
              <a:tblGrid>
                <a:gridCol w="3178313">
                  <a:extLst>
                    <a:ext uri="{9D8B030D-6E8A-4147-A177-3AD203B41FA5}">
                      <a16:colId xmlns:a16="http://schemas.microsoft.com/office/drawing/2014/main" val="20000"/>
                    </a:ext>
                  </a:extLst>
                </a:gridCol>
                <a:gridCol w="3178313">
                  <a:extLst>
                    <a:ext uri="{9D8B030D-6E8A-4147-A177-3AD203B41FA5}">
                      <a16:colId xmlns:a16="http://schemas.microsoft.com/office/drawing/2014/main" val="20001"/>
                    </a:ext>
                  </a:extLst>
                </a:gridCol>
                <a:gridCol w="3178313">
                  <a:extLst>
                    <a:ext uri="{9D8B030D-6E8A-4147-A177-3AD203B41FA5}">
                      <a16:colId xmlns:a16="http://schemas.microsoft.com/office/drawing/2014/main" val="20002"/>
                    </a:ext>
                  </a:extLst>
                </a:gridCol>
              </a:tblGrid>
              <a:tr h="1168505">
                <a:tc>
                  <a:txBody>
                    <a:bodyPr/>
                    <a:lstStyle/>
                    <a:p>
                      <a:pPr algn="l" fontAlgn="b"/>
                      <a:r>
                        <a:rPr lang="en-US" sz="1600" b="1" i="0" u="none" strike="noStrike">
                          <a:solidFill>
                            <a:srgbClr val="000000"/>
                          </a:solidFill>
                          <a:effectLst/>
                          <a:latin typeface="Calibri"/>
                        </a:rPr>
                        <a:t>HASTALIK</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fontAlgn="b"/>
                      <a:r>
                        <a:rPr lang="tr-TR" sz="1600" b="1" i="0" u="none" strike="noStrike">
                          <a:solidFill>
                            <a:srgbClr val="000000"/>
                          </a:solidFill>
                          <a:effectLst/>
                          <a:latin typeface="Calibri"/>
                        </a:rPr>
                        <a:t>100.000'de Görülme Sıklığı* 65+</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fontAlgn="b"/>
                      <a:r>
                        <a:rPr lang="en-US" sz="1600" b="1" i="0" u="none" strike="noStrike">
                          <a:solidFill>
                            <a:srgbClr val="000000"/>
                          </a:solidFill>
                          <a:effectLst/>
                          <a:latin typeface="Calibri"/>
                        </a:rPr>
                        <a:t>100.000'de Görülme Sıklığı* Tüm Yaşlar</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459056">
                <a:tc>
                  <a:txBody>
                    <a:bodyPr/>
                    <a:lstStyle/>
                    <a:p>
                      <a:pPr algn="l" fontAlgn="b"/>
                      <a:r>
                        <a:rPr lang="en-US" sz="1600" b="1" i="0" u="none" strike="noStrike">
                          <a:solidFill>
                            <a:srgbClr val="000000"/>
                          </a:solidFill>
                          <a:effectLst/>
                          <a:latin typeface="Calibri"/>
                        </a:rPr>
                        <a:t>Non-H. Lenfoma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fi-FI" sz="1600" b="0" i="0" u="none" strike="noStrike">
                          <a:solidFill>
                            <a:srgbClr val="000000"/>
                          </a:solidFill>
                          <a:effectLst/>
                          <a:latin typeface="Calibri"/>
                        </a:rPr>
                        <a:t>88,7</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cs-CZ" sz="1600" b="0" i="0" u="none" strike="noStrike">
                          <a:solidFill>
                            <a:srgbClr val="000000"/>
                          </a:solidFill>
                          <a:effectLst/>
                          <a:latin typeface="Calibri"/>
                        </a:rPr>
                        <a:t>19,3</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0001"/>
                  </a:ext>
                </a:extLst>
              </a:tr>
              <a:tr h="462228">
                <a:tc>
                  <a:txBody>
                    <a:bodyPr/>
                    <a:lstStyle/>
                    <a:p>
                      <a:pPr algn="l" fontAlgn="b"/>
                      <a:r>
                        <a:rPr lang="en-US" sz="1600" b="1" i="0" u="none" strike="noStrike">
                          <a:solidFill>
                            <a:srgbClr val="000000"/>
                          </a:solidFill>
                          <a:effectLst/>
                          <a:latin typeface="Calibri"/>
                        </a:rPr>
                        <a:t>Myeloma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fontAlgn="b"/>
                      <a:r>
                        <a:rPr lang="is-IS" sz="1600" b="0" i="0" u="none" strike="noStrike" dirty="0">
                          <a:solidFill>
                            <a:srgbClr val="000000"/>
                          </a:solidFill>
                          <a:effectLst/>
                          <a:latin typeface="Calibri"/>
                        </a:rPr>
                        <a:t>38,4</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fontAlgn="b"/>
                      <a:r>
                        <a:rPr lang="ru-RU" sz="1600" b="0" i="0" u="none" strike="noStrike">
                          <a:solidFill>
                            <a:srgbClr val="000000"/>
                          </a:solidFill>
                          <a:effectLst/>
                          <a:latin typeface="Calibri"/>
                        </a:rPr>
                        <a:t>7,5</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484240">
                <a:tc>
                  <a:txBody>
                    <a:bodyPr/>
                    <a:lstStyle/>
                    <a:p>
                      <a:pPr algn="l" fontAlgn="b"/>
                      <a:r>
                        <a:rPr lang="en-US" sz="1600" b="1" i="0" u="none" strike="noStrike">
                          <a:solidFill>
                            <a:srgbClr val="000000"/>
                          </a:solidFill>
                          <a:effectLst/>
                          <a:latin typeface="Calibri"/>
                        </a:rPr>
                        <a:t>MDS</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is-IS" sz="1600" b="0" i="0" u="none" strike="noStrike">
                          <a:solidFill>
                            <a:srgbClr val="000000"/>
                          </a:solidFill>
                          <a:effectLst/>
                          <a:latin typeface="Calibri"/>
                        </a:rPr>
                        <a:t>25,4</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fi-FI" sz="1600" b="0" i="0" u="none" strike="noStrike">
                          <a:solidFill>
                            <a:srgbClr val="000000"/>
                          </a:solidFill>
                          <a:effectLst/>
                          <a:latin typeface="Calibri"/>
                        </a:rPr>
                        <a:t>3,7</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462228">
                <a:tc>
                  <a:txBody>
                    <a:bodyPr/>
                    <a:lstStyle/>
                    <a:p>
                      <a:pPr algn="l" fontAlgn="b"/>
                      <a:r>
                        <a:rPr lang="en-US" sz="1600" b="1" i="0" u="none" strike="noStrike">
                          <a:solidFill>
                            <a:srgbClr val="000000"/>
                          </a:solidFill>
                          <a:effectLst/>
                          <a:latin typeface="Calibri"/>
                        </a:rPr>
                        <a:t>KLL</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fontAlgn="b"/>
                      <a:r>
                        <a:rPr lang="fi-FI" sz="1600" b="0" i="0" u="none" strike="noStrike">
                          <a:solidFill>
                            <a:srgbClr val="000000"/>
                          </a:solidFill>
                          <a:effectLst/>
                          <a:latin typeface="Calibri"/>
                        </a:rPr>
                        <a:t>24,9</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fontAlgn="b"/>
                      <a:r>
                        <a:rPr lang="uk-UA" sz="1600" b="0" i="0" u="none" strike="noStrike">
                          <a:solidFill>
                            <a:srgbClr val="000000"/>
                          </a:solidFill>
                          <a:effectLst/>
                          <a:latin typeface="Calibri"/>
                        </a:rPr>
                        <a:t>4,6</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10004"/>
                  </a:ext>
                </a:extLst>
              </a:tr>
              <a:tr h="506251">
                <a:tc>
                  <a:txBody>
                    <a:bodyPr/>
                    <a:lstStyle/>
                    <a:p>
                      <a:pPr algn="l" fontAlgn="b"/>
                      <a:r>
                        <a:rPr lang="en-US" sz="1600" b="1" i="0" u="none" strike="noStrike">
                          <a:solidFill>
                            <a:srgbClr val="000000"/>
                          </a:solidFill>
                          <a:effectLst/>
                          <a:latin typeface="Calibri"/>
                        </a:rPr>
                        <a:t>AML</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fi-FI" sz="1600" b="0" i="0" u="none" strike="noStrike">
                          <a:solidFill>
                            <a:srgbClr val="000000"/>
                          </a:solidFill>
                          <a:effectLst/>
                          <a:latin typeface="Calibri"/>
                        </a:rPr>
                        <a:t>18,9</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uk-UA" sz="1600" b="0" i="0" u="none" strike="noStrike">
                          <a:solidFill>
                            <a:srgbClr val="000000"/>
                          </a:solidFill>
                          <a:effectLst/>
                          <a:latin typeface="Calibri"/>
                        </a:rPr>
                        <a:t>4,1</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r h="462228">
                <a:tc>
                  <a:txBody>
                    <a:bodyPr/>
                    <a:lstStyle/>
                    <a:p>
                      <a:pPr algn="l" fontAlgn="b"/>
                      <a:r>
                        <a:rPr lang="en-US" sz="1600" b="1" i="0" u="none" strike="noStrike">
                          <a:solidFill>
                            <a:srgbClr val="000000"/>
                          </a:solidFill>
                          <a:effectLst/>
                          <a:latin typeface="Calibri"/>
                        </a:rPr>
                        <a:t>KML</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tc>
                  <a:txBody>
                    <a:bodyPr/>
                    <a:lstStyle/>
                    <a:p>
                      <a:pPr algn="r" fontAlgn="b"/>
                      <a:r>
                        <a:rPr lang="is-IS" sz="1600" b="0" i="0" u="none" strike="noStrike">
                          <a:solidFill>
                            <a:srgbClr val="000000"/>
                          </a:solidFill>
                          <a:effectLst/>
                          <a:latin typeface="Calibri"/>
                        </a:rPr>
                        <a:t>7,2</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tc>
                  <a:txBody>
                    <a:bodyPr/>
                    <a:lstStyle/>
                    <a:p>
                      <a:pPr algn="r" fontAlgn="b"/>
                      <a:r>
                        <a:rPr lang="fi-FI" sz="1600" b="0" i="0" u="none" strike="noStrike">
                          <a:solidFill>
                            <a:srgbClr val="000000"/>
                          </a:solidFill>
                          <a:effectLst/>
                          <a:latin typeface="Calibri"/>
                        </a:rPr>
                        <a:t>1,8</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10006"/>
                  </a:ext>
                </a:extLst>
              </a:tr>
              <a:tr h="528261">
                <a:tc>
                  <a:txBody>
                    <a:bodyPr/>
                    <a:lstStyle/>
                    <a:p>
                      <a:pPr algn="l" fontAlgn="b"/>
                      <a:r>
                        <a:rPr lang="en-US" sz="1600" b="1" i="0" u="none" strike="noStrike">
                          <a:solidFill>
                            <a:srgbClr val="000000"/>
                          </a:solidFill>
                          <a:effectLst/>
                          <a:latin typeface="Calibri"/>
                        </a:rPr>
                        <a:t>ALL</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fi-FI" sz="1600" b="0" i="0" u="none" strike="noStrike">
                          <a:solidFill>
                            <a:srgbClr val="000000"/>
                          </a:solidFill>
                          <a:effectLst/>
                          <a:latin typeface="Calibri"/>
                        </a:rPr>
                        <a:t>1,7</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fi-FI" sz="1600" b="0" i="0" u="none" strike="noStrike" dirty="0">
                          <a:solidFill>
                            <a:srgbClr val="000000"/>
                          </a:solidFill>
                          <a:effectLst/>
                          <a:latin typeface="Calibri"/>
                        </a:rPr>
                        <a:t>1,7</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0007"/>
                  </a:ext>
                </a:extLst>
              </a:tr>
            </a:tbl>
          </a:graphicData>
        </a:graphic>
      </p:graphicFrame>
      <p:pic>
        <p:nvPicPr>
          <p:cNvPr id="8" name="İçerik Yer Tutucusu 9">
            <a:extLst>
              <a:ext uri="{FF2B5EF4-FFF2-40B4-BE49-F238E27FC236}">
                <a16:creationId xmlns:a16="http://schemas.microsoft.com/office/drawing/2014/main" id="{DE050BEC-FC4F-4103-9582-37A62B74E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91E78381-820B-4764-B95F-7287658334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957475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3DA72E1-00A0-44A6-8CC8-4C206B69A6F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1039AD5-E13C-48D9-9EF3-36C045C23BB0}"/>
              </a:ext>
            </a:extLst>
          </p:cNvPr>
          <p:cNvSpPr>
            <a:spLocks noGrp="1"/>
          </p:cNvSpPr>
          <p:nvPr>
            <p:ph idx="1"/>
          </p:nvPr>
        </p:nvSpPr>
        <p:spPr/>
        <p:txBody>
          <a:bodyPr/>
          <a:lstStyle/>
          <a:p>
            <a:endParaRPr lang="tr-TR"/>
          </a:p>
        </p:txBody>
      </p:sp>
      <p:sp>
        <p:nvSpPr>
          <p:cNvPr id="4" name="Veri Yer Tutucusu 3">
            <a:extLst>
              <a:ext uri="{FF2B5EF4-FFF2-40B4-BE49-F238E27FC236}">
                <a16:creationId xmlns:a16="http://schemas.microsoft.com/office/drawing/2014/main" id="{A9DB9761-78B7-469E-A2A9-3FA2D33A102D}"/>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AE2CF655-D846-4D71-A974-8C4AF9828818}"/>
              </a:ext>
            </a:extLst>
          </p:cNvPr>
          <p:cNvSpPr>
            <a:spLocks noGrp="1"/>
          </p:cNvSpPr>
          <p:nvPr>
            <p:ph type="sldNum" sz="quarter" idx="12"/>
          </p:nvPr>
        </p:nvSpPr>
        <p:spPr/>
        <p:txBody>
          <a:bodyPr/>
          <a:lstStyle/>
          <a:p>
            <a:fld id="{C2102BDF-116A-466F-BF2E-39F7864BE9A2}" type="slidenum">
              <a:rPr lang="tr-TR" smtClean="0"/>
              <a:t>20</a:t>
            </a:fld>
            <a:endParaRPr lang="tr-TR"/>
          </a:p>
        </p:txBody>
      </p:sp>
      <p:sp>
        <p:nvSpPr>
          <p:cNvPr id="6" name="Dikdörtgen: Tek Köşesi Yuvarlatılmış 5">
            <a:extLst>
              <a:ext uri="{FF2B5EF4-FFF2-40B4-BE49-F238E27FC236}">
                <a16:creationId xmlns:a16="http://schemas.microsoft.com/office/drawing/2014/main" id="{D998B09F-69B6-475D-BE5F-A346CAD7ED2E}"/>
              </a:ext>
            </a:extLst>
          </p:cNvPr>
          <p:cNvSpPr/>
          <p:nvPr/>
        </p:nvSpPr>
        <p:spPr>
          <a:xfrm>
            <a:off x="1634089" y="2065508"/>
            <a:ext cx="8923820" cy="2726979"/>
          </a:xfrm>
          <a:prstGeom prst="round1Rect">
            <a:avLst/>
          </a:prstGeom>
          <a:solidFill>
            <a:srgbClr val="CC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Metin kutusu 6">
            <a:extLst>
              <a:ext uri="{FF2B5EF4-FFF2-40B4-BE49-F238E27FC236}">
                <a16:creationId xmlns:a16="http://schemas.microsoft.com/office/drawing/2014/main" id="{D2352770-3AB8-4A0D-9AF3-8E29DB909F7A}"/>
              </a:ext>
            </a:extLst>
          </p:cNvPr>
          <p:cNvSpPr txBox="1"/>
          <p:nvPr/>
        </p:nvSpPr>
        <p:spPr>
          <a:xfrm>
            <a:off x="1878494" y="2705722"/>
            <a:ext cx="8435010" cy="1446550"/>
          </a:xfrm>
          <a:prstGeom prst="rect">
            <a:avLst/>
          </a:prstGeom>
          <a:noFill/>
        </p:spPr>
        <p:txBody>
          <a:bodyPr wrap="square" rtlCol="0">
            <a:spAutoFit/>
          </a:bodyPr>
          <a:lstStyle/>
          <a:p>
            <a:r>
              <a:rPr lang="tr-TR" sz="4400" b="1" dirty="0">
                <a:solidFill>
                  <a:schemeClr val="bg1"/>
                </a:solidFill>
                <a:latin typeface="+mj-lt"/>
              </a:rPr>
              <a:t>GERİATRİK HEMATOLOJİ ONKOLOJİ:</a:t>
            </a:r>
          </a:p>
          <a:p>
            <a:r>
              <a:rPr lang="tr-TR" sz="4400" b="1" dirty="0">
                <a:solidFill>
                  <a:schemeClr val="bg1"/>
                </a:solidFill>
                <a:latin typeface="+mj-lt"/>
              </a:rPr>
              <a:t>TÜRKİYE PERSPEKTİFİ</a:t>
            </a:r>
          </a:p>
        </p:txBody>
      </p:sp>
      <p:pic>
        <p:nvPicPr>
          <p:cNvPr id="8" name="İçerik Yer Tutucusu 9">
            <a:extLst>
              <a:ext uri="{FF2B5EF4-FFF2-40B4-BE49-F238E27FC236}">
                <a16:creationId xmlns:a16="http://schemas.microsoft.com/office/drawing/2014/main" id="{C115E315-2A41-4CBC-886A-CA8EB8451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07244653-55C8-4E57-B079-5273107A3D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4166541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D1B1B1-B5F7-4835-BCF4-CA04CE46F208}"/>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7342F904-52BD-4D28-B39C-C6EF168C711D}"/>
              </a:ext>
            </a:extLst>
          </p:cNvPr>
          <p:cNvSpPr>
            <a:spLocks noGrp="1"/>
          </p:cNvSpPr>
          <p:nvPr>
            <p:ph idx="1"/>
          </p:nvPr>
        </p:nvSpPr>
        <p:spPr/>
        <p:txBody>
          <a:bodyPr/>
          <a:lstStyle/>
          <a:p>
            <a:endParaRPr lang="tr-TR"/>
          </a:p>
        </p:txBody>
      </p:sp>
      <p:sp>
        <p:nvSpPr>
          <p:cNvPr id="4" name="Veri Yer Tutucusu 3">
            <a:extLst>
              <a:ext uri="{FF2B5EF4-FFF2-40B4-BE49-F238E27FC236}">
                <a16:creationId xmlns:a16="http://schemas.microsoft.com/office/drawing/2014/main" id="{77558876-9D83-4268-9B24-03B266FB0877}"/>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4448EE8D-5535-4FA8-8B72-1BBCF16A99B8}"/>
              </a:ext>
            </a:extLst>
          </p:cNvPr>
          <p:cNvSpPr>
            <a:spLocks noGrp="1"/>
          </p:cNvSpPr>
          <p:nvPr>
            <p:ph type="sldNum" sz="quarter" idx="12"/>
          </p:nvPr>
        </p:nvSpPr>
        <p:spPr/>
        <p:txBody>
          <a:bodyPr/>
          <a:lstStyle/>
          <a:p>
            <a:fld id="{C2102BDF-116A-466F-BF2E-39F7864BE9A2}" type="slidenum">
              <a:rPr lang="tr-TR" smtClean="0"/>
              <a:t>21</a:t>
            </a:fld>
            <a:endParaRPr lang="tr-TR"/>
          </a:p>
        </p:txBody>
      </p:sp>
      <p:pic>
        <p:nvPicPr>
          <p:cNvPr id="7" name="Resim 6">
            <a:extLst>
              <a:ext uri="{FF2B5EF4-FFF2-40B4-BE49-F238E27FC236}">
                <a16:creationId xmlns:a16="http://schemas.microsoft.com/office/drawing/2014/main" id="{1830E59F-1C85-48B3-B651-DE5939DDD19E}"/>
              </a:ext>
            </a:extLst>
          </p:cNvPr>
          <p:cNvPicPr>
            <a:picLocks noChangeAspect="1"/>
          </p:cNvPicPr>
          <p:nvPr/>
        </p:nvPicPr>
        <p:blipFill rotWithShape="1">
          <a:blip r:embed="rId2"/>
          <a:srcRect t="4093"/>
          <a:stretch/>
        </p:blipFill>
        <p:spPr>
          <a:xfrm>
            <a:off x="501595" y="1669811"/>
            <a:ext cx="11188809" cy="5048543"/>
          </a:xfrm>
          <a:prstGeom prst="rect">
            <a:avLst/>
          </a:prstGeom>
        </p:spPr>
      </p:pic>
      <p:pic>
        <p:nvPicPr>
          <p:cNvPr id="8" name="İçerik Yer Tutucusu 9">
            <a:extLst>
              <a:ext uri="{FF2B5EF4-FFF2-40B4-BE49-F238E27FC236}">
                <a16:creationId xmlns:a16="http://schemas.microsoft.com/office/drawing/2014/main" id="{4F44BB27-3360-4850-9038-37C883308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63E2A30A-8BEB-4DFD-99F2-B925BF9409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2808504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E5339C40-C6A3-4907-80E4-9F68F6749169}"/>
              </a:ext>
            </a:extLst>
          </p:cNvPr>
          <p:cNvPicPr>
            <a:picLocks noChangeAspect="1"/>
          </p:cNvPicPr>
          <p:nvPr/>
        </p:nvPicPr>
        <p:blipFill>
          <a:blip r:embed="rId2"/>
          <a:stretch>
            <a:fillRect/>
          </a:stretch>
        </p:blipFill>
        <p:spPr>
          <a:xfrm>
            <a:off x="1981199" y="0"/>
            <a:ext cx="8229601" cy="6858000"/>
          </a:xfrm>
          <a:prstGeom prst="rect">
            <a:avLst/>
          </a:prstGeom>
        </p:spPr>
      </p:pic>
      <p:sp>
        <p:nvSpPr>
          <p:cNvPr id="8" name="Dikdörtgen 7">
            <a:extLst>
              <a:ext uri="{FF2B5EF4-FFF2-40B4-BE49-F238E27FC236}">
                <a16:creationId xmlns:a16="http://schemas.microsoft.com/office/drawing/2014/main" id="{8ADD9BF4-2683-4A96-BC9C-18E0B8931673}"/>
              </a:ext>
            </a:extLst>
          </p:cNvPr>
          <p:cNvSpPr/>
          <p:nvPr/>
        </p:nvSpPr>
        <p:spPr>
          <a:xfrm>
            <a:off x="8309113" y="5327374"/>
            <a:ext cx="808383" cy="212035"/>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Metin kutusu 8">
            <a:extLst>
              <a:ext uri="{FF2B5EF4-FFF2-40B4-BE49-F238E27FC236}">
                <a16:creationId xmlns:a16="http://schemas.microsoft.com/office/drawing/2014/main" id="{150101E5-E243-4B9C-A255-404ECBD12484}"/>
              </a:ext>
            </a:extLst>
          </p:cNvPr>
          <p:cNvSpPr txBox="1"/>
          <p:nvPr/>
        </p:nvSpPr>
        <p:spPr>
          <a:xfrm>
            <a:off x="8322365" y="5264114"/>
            <a:ext cx="795131" cy="338554"/>
          </a:xfrm>
          <a:prstGeom prst="rect">
            <a:avLst/>
          </a:prstGeom>
          <a:noFill/>
        </p:spPr>
        <p:txBody>
          <a:bodyPr wrap="square" rtlCol="0">
            <a:spAutoFit/>
          </a:bodyPr>
          <a:lstStyle/>
          <a:p>
            <a:r>
              <a:rPr lang="tr-TR" sz="1600" b="1" u="sng" dirty="0" err="1"/>
              <a:t>Turkey</a:t>
            </a:r>
            <a:endParaRPr lang="tr-TR" sz="1600" b="1" u="sng" dirty="0"/>
          </a:p>
        </p:txBody>
      </p:sp>
      <p:sp>
        <p:nvSpPr>
          <p:cNvPr id="4" name="Veri Yer Tutucusu 3">
            <a:extLst>
              <a:ext uri="{FF2B5EF4-FFF2-40B4-BE49-F238E27FC236}">
                <a16:creationId xmlns:a16="http://schemas.microsoft.com/office/drawing/2014/main" id="{55FB1A5E-AE27-4A0B-9433-B8D25CE47F05}"/>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C78FA694-7417-457F-A9F3-4C7A02DB7823}"/>
              </a:ext>
            </a:extLst>
          </p:cNvPr>
          <p:cNvSpPr>
            <a:spLocks noGrp="1"/>
          </p:cNvSpPr>
          <p:nvPr>
            <p:ph type="sldNum" sz="quarter" idx="12"/>
          </p:nvPr>
        </p:nvSpPr>
        <p:spPr/>
        <p:txBody>
          <a:bodyPr/>
          <a:lstStyle/>
          <a:p>
            <a:fld id="{C2102BDF-116A-466F-BF2E-39F7864BE9A2}" type="slidenum">
              <a:rPr lang="tr-TR" smtClean="0"/>
              <a:t>22</a:t>
            </a:fld>
            <a:endParaRPr lang="tr-TR"/>
          </a:p>
        </p:txBody>
      </p:sp>
      <p:sp>
        <p:nvSpPr>
          <p:cNvPr id="11" name="Dikdörtgen 10">
            <a:extLst>
              <a:ext uri="{FF2B5EF4-FFF2-40B4-BE49-F238E27FC236}">
                <a16:creationId xmlns:a16="http://schemas.microsoft.com/office/drawing/2014/main" id="{104C6E33-C614-42C2-80C1-DABF574E2EDC}"/>
              </a:ext>
            </a:extLst>
          </p:cNvPr>
          <p:cNvSpPr/>
          <p:nvPr/>
        </p:nvSpPr>
        <p:spPr>
          <a:xfrm>
            <a:off x="8322365" y="6265793"/>
            <a:ext cx="808383" cy="212035"/>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Metin kutusu 9">
            <a:extLst>
              <a:ext uri="{FF2B5EF4-FFF2-40B4-BE49-F238E27FC236}">
                <a16:creationId xmlns:a16="http://schemas.microsoft.com/office/drawing/2014/main" id="{A60A396E-355E-4E09-882B-140C7B4FD5C6}"/>
              </a:ext>
            </a:extLst>
          </p:cNvPr>
          <p:cNvSpPr txBox="1"/>
          <p:nvPr/>
        </p:nvSpPr>
        <p:spPr>
          <a:xfrm>
            <a:off x="8335617" y="6196391"/>
            <a:ext cx="795131" cy="338554"/>
          </a:xfrm>
          <a:prstGeom prst="rect">
            <a:avLst/>
          </a:prstGeom>
          <a:noFill/>
        </p:spPr>
        <p:txBody>
          <a:bodyPr wrap="square" rtlCol="0">
            <a:spAutoFit/>
          </a:bodyPr>
          <a:lstStyle/>
          <a:p>
            <a:r>
              <a:rPr lang="tr-TR" sz="1600" b="1" u="sng" dirty="0" err="1"/>
              <a:t>Turkey</a:t>
            </a:r>
            <a:endParaRPr lang="tr-TR" sz="1600" b="1" u="sng" dirty="0"/>
          </a:p>
        </p:txBody>
      </p:sp>
      <p:pic>
        <p:nvPicPr>
          <p:cNvPr id="12" name="İçerik Yer Tutucusu 9">
            <a:extLst>
              <a:ext uri="{FF2B5EF4-FFF2-40B4-BE49-F238E27FC236}">
                <a16:creationId xmlns:a16="http://schemas.microsoft.com/office/drawing/2014/main" id="{028FE7F6-F0E3-4E7E-AB79-CB824AB91F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4" name="Resim 13">
            <a:extLst>
              <a:ext uri="{FF2B5EF4-FFF2-40B4-BE49-F238E27FC236}">
                <a16:creationId xmlns:a16="http://schemas.microsoft.com/office/drawing/2014/main" id="{9DBCB197-8F80-4761-8900-8ADE4453B5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3425765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İçerik Yer Tutucusu">
            <a:extLst>
              <a:ext uri="{FF2B5EF4-FFF2-40B4-BE49-F238E27FC236}">
                <a16:creationId xmlns:a16="http://schemas.microsoft.com/office/drawing/2014/main" id="{47940A84-A811-4F0B-A895-62A4C5204507}"/>
              </a:ext>
            </a:extLst>
          </p:cNvPr>
          <p:cNvSpPr>
            <a:spLocks noGrp="1"/>
          </p:cNvSpPr>
          <p:nvPr>
            <p:ph idx="1"/>
          </p:nvPr>
        </p:nvSpPr>
        <p:spPr/>
        <p:txBody>
          <a:bodyPr>
            <a:normAutofit/>
          </a:bodyPr>
          <a:lstStyle/>
          <a:p>
            <a:pPr eaLnBrk="1" hangingPunct="1"/>
            <a:endParaRPr lang="tr-TR" altLang="tr-TR" sz="2400" dirty="0"/>
          </a:p>
          <a:p>
            <a:pPr eaLnBrk="1" hangingPunct="1"/>
            <a:endParaRPr lang="tr-TR" altLang="tr-TR" sz="2400" dirty="0"/>
          </a:p>
          <a:p>
            <a:pPr eaLnBrk="1" hangingPunct="1"/>
            <a:r>
              <a:rPr lang="tr-TR" altLang="tr-TR" sz="2400" dirty="0"/>
              <a:t>Ulusal yayınlarımız</a:t>
            </a:r>
          </a:p>
          <a:p>
            <a:pPr eaLnBrk="1" hangingPunct="1"/>
            <a:endParaRPr lang="tr-TR" altLang="tr-TR" sz="2400" dirty="0"/>
          </a:p>
          <a:p>
            <a:pPr eaLnBrk="1" hangingPunct="1"/>
            <a:r>
              <a:rPr lang="tr-TR" altLang="tr-TR" sz="2400" dirty="0"/>
              <a:t>Mevcut durumumuz</a:t>
            </a:r>
          </a:p>
          <a:p>
            <a:pPr eaLnBrk="1" hangingPunct="1"/>
            <a:endParaRPr lang="tr-TR" altLang="tr-TR" sz="2400" dirty="0"/>
          </a:p>
          <a:p>
            <a:pPr eaLnBrk="1" hangingPunct="1"/>
            <a:r>
              <a:rPr lang="tr-TR" altLang="tr-TR" sz="2400" dirty="0"/>
              <a:t>Yaşlı hastaya tıbbi onkoloji yaklaşımı</a:t>
            </a:r>
          </a:p>
        </p:txBody>
      </p:sp>
      <p:sp>
        <p:nvSpPr>
          <p:cNvPr id="3074" name="1 Başlık">
            <a:extLst>
              <a:ext uri="{FF2B5EF4-FFF2-40B4-BE49-F238E27FC236}">
                <a16:creationId xmlns:a16="http://schemas.microsoft.com/office/drawing/2014/main" id="{B3A93670-F683-4045-98B4-5E7C9CA67AD9}"/>
              </a:ext>
            </a:extLst>
          </p:cNvPr>
          <p:cNvSpPr>
            <a:spLocks noGrp="1"/>
          </p:cNvSpPr>
          <p:nvPr>
            <p:ph type="title"/>
          </p:nvPr>
        </p:nvSpPr>
        <p:spPr>
          <a:xfrm>
            <a:off x="1919288" y="557213"/>
            <a:ext cx="8424862" cy="1143000"/>
          </a:xfrm>
        </p:spPr>
        <p:txBody>
          <a:bodyPr/>
          <a:lstStyle/>
          <a:p>
            <a:pPr>
              <a:defRPr/>
            </a:pPr>
            <a:endParaRPr lang="tr-TR" dirty="0"/>
          </a:p>
        </p:txBody>
      </p:sp>
      <p:sp>
        <p:nvSpPr>
          <p:cNvPr id="4" name="3 Dikdörtgen">
            <a:extLst>
              <a:ext uri="{FF2B5EF4-FFF2-40B4-BE49-F238E27FC236}">
                <a16:creationId xmlns:a16="http://schemas.microsoft.com/office/drawing/2014/main" id="{AFE036B0-F662-40C0-9B73-FAAFDC5AAD4E}"/>
              </a:ext>
            </a:extLst>
          </p:cNvPr>
          <p:cNvSpPr/>
          <p:nvPr/>
        </p:nvSpPr>
        <p:spPr>
          <a:xfrm>
            <a:off x="1991544" y="404664"/>
            <a:ext cx="8352928" cy="122413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HENÜZ ULUSAL PERSPEKTİF VERECEK DURUMDA MIYIZ?</a:t>
            </a:r>
          </a:p>
        </p:txBody>
      </p:sp>
      <p:sp>
        <p:nvSpPr>
          <p:cNvPr id="2" name="Metin kutusu 1">
            <a:extLst>
              <a:ext uri="{FF2B5EF4-FFF2-40B4-BE49-F238E27FC236}">
                <a16:creationId xmlns:a16="http://schemas.microsoft.com/office/drawing/2014/main" id="{D67D1B67-4D33-47FD-AC64-1C34EF2F75B6}"/>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a:extLst>
              <a:ext uri="{FF2B5EF4-FFF2-40B4-BE49-F238E27FC236}">
                <a16:creationId xmlns:a16="http://schemas.microsoft.com/office/drawing/2014/main" id="{69FA86F1-1A18-4BF9-81AB-D21BF24BE0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225" t="27924" r="48753" b="18649"/>
          <a:stretch>
            <a:fillRect/>
          </a:stretch>
        </p:blipFill>
        <p:spPr bwMode="auto">
          <a:xfrm>
            <a:off x="2971007" y="692151"/>
            <a:ext cx="5988050"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4">
            <a:extLst>
              <a:ext uri="{FF2B5EF4-FFF2-40B4-BE49-F238E27FC236}">
                <a16:creationId xmlns:a16="http://schemas.microsoft.com/office/drawing/2014/main" id="{16B607E2-D2D2-4660-A09F-B1B58920D9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617" t="22438" r="26424" b="70262"/>
          <a:stretch>
            <a:fillRect/>
          </a:stretch>
        </p:blipFill>
        <p:spPr bwMode="auto">
          <a:xfrm>
            <a:off x="3301206" y="136995"/>
            <a:ext cx="5589587"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Dikdörtgen">
            <a:extLst>
              <a:ext uri="{FF2B5EF4-FFF2-40B4-BE49-F238E27FC236}">
                <a16:creationId xmlns:a16="http://schemas.microsoft.com/office/drawing/2014/main" id="{FD8C02EA-5757-40FB-86CC-5DC580C0E5E9}"/>
              </a:ext>
            </a:extLst>
          </p:cNvPr>
          <p:cNvSpPr/>
          <p:nvPr/>
        </p:nvSpPr>
        <p:spPr>
          <a:xfrm>
            <a:off x="2099469" y="4875201"/>
            <a:ext cx="7993062" cy="1223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2000" b="1" dirty="0"/>
              <a:t>İ.Ü. Onkoloji Enstitüsü,  1988-2007,    n:10.149, meme</a:t>
            </a:r>
          </a:p>
          <a:p>
            <a:pPr algn="ctr" eaLnBrk="1" hangingPunct="1">
              <a:defRPr/>
            </a:pPr>
            <a:endParaRPr lang="tr-TR" sz="2000" b="1" dirty="0"/>
          </a:p>
          <a:p>
            <a:pPr algn="ctr" eaLnBrk="1" hangingPunct="1">
              <a:defRPr/>
            </a:pPr>
            <a:r>
              <a:rPr lang="tr-TR" sz="2000" b="1" dirty="0"/>
              <a:t>&gt;70 yaş anlamlı derecede artıyor , ortalama   yaş artıyor</a:t>
            </a:r>
          </a:p>
        </p:txBody>
      </p:sp>
      <p:sp>
        <p:nvSpPr>
          <p:cNvPr id="5" name="Metin kutusu 4">
            <a:extLst>
              <a:ext uri="{FF2B5EF4-FFF2-40B4-BE49-F238E27FC236}">
                <a16:creationId xmlns:a16="http://schemas.microsoft.com/office/drawing/2014/main" id="{54E1352E-C87C-479D-B2C7-A6F7C51A8A9C}"/>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3DCF043-6C53-480E-A432-CCC4998D65B6}"/>
              </a:ext>
            </a:extLst>
          </p:cNvPr>
          <p:cNvPicPr>
            <a:picLocks noChangeAspect="1" noChangeArrowheads="1"/>
          </p:cNvPicPr>
          <p:nvPr/>
        </p:nvPicPr>
        <p:blipFill rotWithShape="1">
          <a:blip r:embed="rId2" cstate="print"/>
          <a:srcRect l="49421" t="25000" r="8756" b="29375"/>
          <a:stretch/>
        </p:blipFill>
        <p:spPr bwMode="auto">
          <a:xfrm>
            <a:off x="3521218" y="1299199"/>
            <a:ext cx="5441663" cy="33375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291" name="Picture 3">
            <a:extLst>
              <a:ext uri="{FF2B5EF4-FFF2-40B4-BE49-F238E27FC236}">
                <a16:creationId xmlns:a16="http://schemas.microsoft.com/office/drawing/2014/main" id="{4EDC1850-BA29-4D16-A64A-DF2CE5B3AE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264" t="16734" r="33237" b="73750"/>
          <a:stretch>
            <a:fillRect/>
          </a:stretch>
        </p:blipFill>
        <p:spPr bwMode="auto">
          <a:xfrm>
            <a:off x="3867149" y="123743"/>
            <a:ext cx="4749800"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Dikdörtgen">
            <a:extLst>
              <a:ext uri="{FF2B5EF4-FFF2-40B4-BE49-F238E27FC236}">
                <a16:creationId xmlns:a16="http://schemas.microsoft.com/office/drawing/2014/main" id="{903248EE-77E7-4907-836A-16CDDA4C3D4C}"/>
              </a:ext>
            </a:extLst>
          </p:cNvPr>
          <p:cNvSpPr/>
          <p:nvPr/>
        </p:nvSpPr>
        <p:spPr>
          <a:xfrm>
            <a:off x="2245517" y="4874588"/>
            <a:ext cx="7993063" cy="13684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2000" b="1" dirty="0"/>
              <a:t>İ.Ü. Onkoloji Enstitüsü,  1988-2007,    n: 4209</a:t>
            </a:r>
          </a:p>
          <a:p>
            <a:pPr algn="ctr" eaLnBrk="1" hangingPunct="1">
              <a:defRPr/>
            </a:pPr>
            <a:r>
              <a:rPr lang="tr-TR" sz="2000" b="1" dirty="0"/>
              <a:t> KOLOREKTAL</a:t>
            </a:r>
          </a:p>
          <a:p>
            <a:pPr algn="ctr" eaLnBrk="1" hangingPunct="1">
              <a:defRPr/>
            </a:pPr>
            <a:r>
              <a:rPr lang="tr-TR" sz="2000" b="1" dirty="0"/>
              <a:t>&gt;70 yaş anlamlı derecede artıyor , 13 yaş daha genç ,ortalama   yaş artıyor</a:t>
            </a:r>
          </a:p>
        </p:txBody>
      </p:sp>
      <p:sp>
        <p:nvSpPr>
          <p:cNvPr id="5" name="Metin kutusu 4">
            <a:extLst>
              <a:ext uri="{FF2B5EF4-FFF2-40B4-BE49-F238E27FC236}">
                <a16:creationId xmlns:a16="http://schemas.microsoft.com/office/drawing/2014/main" id="{706F2475-AF54-40C9-8CA2-FEA753B60874}"/>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a:extLst>
              <a:ext uri="{FF2B5EF4-FFF2-40B4-BE49-F238E27FC236}">
                <a16:creationId xmlns:a16="http://schemas.microsoft.com/office/drawing/2014/main" id="{D90E1569-8EFE-4445-9DB4-972882F30E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950" t="33542" r="31477" b="58542"/>
          <a:stretch>
            <a:fillRect/>
          </a:stretch>
        </p:blipFill>
        <p:spPr bwMode="auto">
          <a:xfrm>
            <a:off x="2855913" y="54994"/>
            <a:ext cx="66024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Dikdörtgen">
            <a:extLst>
              <a:ext uri="{FF2B5EF4-FFF2-40B4-BE49-F238E27FC236}">
                <a16:creationId xmlns:a16="http://schemas.microsoft.com/office/drawing/2014/main" id="{8F27B1B4-C628-45AB-88E6-129C449C5431}"/>
              </a:ext>
            </a:extLst>
          </p:cNvPr>
          <p:cNvSpPr/>
          <p:nvPr/>
        </p:nvSpPr>
        <p:spPr>
          <a:xfrm>
            <a:off x="2160588" y="5365725"/>
            <a:ext cx="7993062" cy="1008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tr-TR" altLang="tr-TR" b="1" dirty="0">
                <a:solidFill>
                  <a:schemeClr val="bg2"/>
                </a:solidFill>
              </a:rPr>
              <a:t>İ.Ü. Onkoloji Enstitüsü,  1988-2007, </a:t>
            </a:r>
            <a:r>
              <a:rPr lang="tr-TR" altLang="tr-TR" b="1" dirty="0">
                <a:solidFill>
                  <a:schemeClr val="bg2"/>
                </a:solidFill>
                <a:latin typeface="Lucida Sans Unicode" panose="020B0602030504020204" pitchFamily="34" charset="0"/>
              </a:rPr>
              <a:t>10.881</a:t>
            </a:r>
            <a:r>
              <a:rPr lang="tr-TR" altLang="tr-TR" b="1" dirty="0">
                <a:solidFill>
                  <a:schemeClr val="bg2"/>
                </a:solidFill>
              </a:rPr>
              <a:t>,</a:t>
            </a:r>
            <a:r>
              <a:rPr lang="tr-TR" altLang="tr-TR" b="1" dirty="0">
                <a:solidFill>
                  <a:schemeClr val="bg2"/>
                </a:solidFill>
                <a:latin typeface="Lucida Sans Unicode" panose="020B0602030504020204" pitchFamily="34" charset="0"/>
              </a:rPr>
              <a:t>  </a:t>
            </a:r>
            <a:r>
              <a:rPr lang="tr-TR" altLang="tr-TR" b="1" dirty="0">
                <a:solidFill>
                  <a:schemeClr val="bg2"/>
                </a:solidFill>
              </a:rPr>
              <a:t>Akciğer </a:t>
            </a:r>
          </a:p>
          <a:p>
            <a:pPr algn="ctr" eaLnBrk="1" hangingPunct="1">
              <a:defRPr/>
            </a:pPr>
            <a:r>
              <a:rPr lang="tr-TR" altLang="tr-TR" b="1" dirty="0" err="1">
                <a:solidFill>
                  <a:schemeClr val="bg2"/>
                </a:solidFill>
                <a:latin typeface="Lucida Sans Unicode" panose="020B0602030504020204" pitchFamily="34" charset="0"/>
              </a:rPr>
              <a:t>SEER’e</a:t>
            </a:r>
            <a:r>
              <a:rPr lang="tr-TR" altLang="tr-TR" b="1" dirty="0">
                <a:solidFill>
                  <a:schemeClr val="bg2"/>
                </a:solidFill>
                <a:latin typeface="Lucida Sans Unicode" panose="020B0602030504020204" pitchFamily="34" charset="0"/>
              </a:rPr>
              <a:t> göre 10 yaş daha genç</a:t>
            </a:r>
          </a:p>
          <a:p>
            <a:pPr algn="ctr" eaLnBrk="1" hangingPunct="1">
              <a:defRPr/>
            </a:pPr>
            <a:r>
              <a:rPr lang="tr-TR" altLang="tr-TR" b="1" dirty="0">
                <a:solidFill>
                  <a:schemeClr val="bg2"/>
                </a:solidFill>
                <a:latin typeface="Lucida Sans Unicode" panose="020B0602030504020204" pitchFamily="34" charset="0"/>
              </a:rPr>
              <a:t>70 yaş üstü hasta anlamlı derecede  artıyor</a:t>
            </a:r>
          </a:p>
        </p:txBody>
      </p:sp>
      <p:sp>
        <p:nvSpPr>
          <p:cNvPr id="5" name="Metin kutusu 4">
            <a:extLst>
              <a:ext uri="{FF2B5EF4-FFF2-40B4-BE49-F238E27FC236}">
                <a16:creationId xmlns:a16="http://schemas.microsoft.com/office/drawing/2014/main" id="{23FC77F4-7118-4F67-92BE-30FB2190A6DE}"/>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pic>
        <p:nvPicPr>
          <p:cNvPr id="3074" name="Picture 2">
            <a:extLst>
              <a:ext uri="{FF2B5EF4-FFF2-40B4-BE49-F238E27FC236}">
                <a16:creationId xmlns:a16="http://schemas.microsoft.com/office/drawing/2014/main" id="{99441CA3-E5F6-4C57-A9EF-144F6460D12E}"/>
              </a:ext>
            </a:extLst>
          </p:cNvPr>
          <p:cNvPicPr>
            <a:picLocks noChangeAspect="1" noChangeArrowheads="1"/>
          </p:cNvPicPr>
          <p:nvPr/>
        </p:nvPicPr>
        <p:blipFill rotWithShape="1">
          <a:blip r:embed="rId3" cstate="print"/>
          <a:srcRect l="15416" t="37709" r="50000" b="24583"/>
          <a:stretch/>
        </p:blipFill>
        <p:spPr bwMode="auto">
          <a:xfrm>
            <a:off x="2564395" y="880494"/>
            <a:ext cx="7063210" cy="43298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İçerik Yer Tutucusu">
            <a:extLst>
              <a:ext uri="{FF2B5EF4-FFF2-40B4-BE49-F238E27FC236}">
                <a16:creationId xmlns:a16="http://schemas.microsoft.com/office/drawing/2014/main" id="{50CC7275-FA1F-4D16-A69F-6D18BD7F00ED}"/>
              </a:ext>
            </a:extLst>
          </p:cNvPr>
          <p:cNvSpPr>
            <a:spLocks noGrp="1"/>
          </p:cNvSpPr>
          <p:nvPr>
            <p:ph idx="1"/>
          </p:nvPr>
        </p:nvSpPr>
        <p:spPr>
          <a:xfrm>
            <a:off x="1981200" y="1847825"/>
            <a:ext cx="8229600" cy="4525963"/>
          </a:xfrm>
        </p:spPr>
        <p:txBody>
          <a:bodyPr>
            <a:noAutofit/>
          </a:bodyPr>
          <a:lstStyle/>
          <a:p>
            <a:r>
              <a:rPr lang="tr-TR" altLang="tr-TR" sz="1800" dirty="0"/>
              <a:t>Çoğunlukla retrospektif seriler </a:t>
            </a:r>
          </a:p>
          <a:p>
            <a:endParaRPr lang="tr-TR" altLang="tr-TR" sz="1800" dirty="0"/>
          </a:p>
          <a:p>
            <a:r>
              <a:rPr lang="tr-TR" altLang="tr-TR" sz="1800" dirty="0"/>
              <a:t>Seçilmiş sağlıklı yaşlı hastaları içeriyor</a:t>
            </a:r>
          </a:p>
          <a:p>
            <a:endParaRPr lang="tr-TR" altLang="tr-TR" sz="1800" dirty="0"/>
          </a:p>
          <a:p>
            <a:r>
              <a:rPr lang="tr-TR" altLang="tr-TR" sz="1800" dirty="0"/>
              <a:t>Yaşlı kanser sayımız artıyor</a:t>
            </a:r>
          </a:p>
          <a:p>
            <a:endParaRPr lang="tr-TR" altLang="tr-TR" sz="1800" dirty="0"/>
          </a:p>
          <a:p>
            <a:r>
              <a:rPr lang="tr-TR" altLang="tr-TR" sz="1800" dirty="0"/>
              <a:t>Seçilmiş yaşlı hastalarda rejimler iyi </a:t>
            </a:r>
            <a:r>
              <a:rPr lang="tr-TR" altLang="tr-TR" sz="1800" dirty="0" err="1"/>
              <a:t>tolere</a:t>
            </a:r>
            <a:r>
              <a:rPr lang="tr-TR" altLang="tr-TR" sz="1800" dirty="0"/>
              <a:t> ediliyor</a:t>
            </a:r>
            <a:endParaRPr lang="tr-TR" altLang="tr-TR" sz="1800" dirty="0">
              <a:latin typeface="Arial" panose="020B0604020202020204" pitchFamily="34" charset="0"/>
            </a:endParaRPr>
          </a:p>
          <a:p>
            <a:endParaRPr lang="tr-TR" altLang="tr-TR" sz="1800" dirty="0">
              <a:latin typeface="Arial" panose="020B0604020202020204" pitchFamily="34" charset="0"/>
            </a:endParaRPr>
          </a:p>
          <a:p>
            <a:r>
              <a:rPr lang="tr-TR" altLang="tr-TR" sz="1800" dirty="0">
                <a:latin typeface="Arial" panose="020B0604020202020204" pitchFamily="34" charset="0"/>
              </a:rPr>
              <a:t>Sağlıklı yaşlılarda optimal doz verilmeli</a:t>
            </a:r>
          </a:p>
          <a:p>
            <a:endParaRPr lang="tr-TR" altLang="tr-TR" sz="1800" dirty="0">
              <a:latin typeface="Arial" panose="020B0604020202020204" pitchFamily="34" charset="0"/>
            </a:endParaRPr>
          </a:p>
          <a:p>
            <a:r>
              <a:rPr lang="tr-TR" altLang="tr-TR" sz="1800" dirty="0">
                <a:latin typeface="Arial" panose="020B0604020202020204" pitchFamily="34" charset="0"/>
              </a:rPr>
              <a:t>Yaşlı grupta kanser biyolojisi farklı</a:t>
            </a:r>
          </a:p>
          <a:p>
            <a:endParaRPr lang="tr-TR" altLang="tr-TR" sz="1800" dirty="0">
              <a:latin typeface="Arial" panose="020B0604020202020204" pitchFamily="34" charset="0"/>
            </a:endParaRPr>
          </a:p>
          <a:p>
            <a:r>
              <a:rPr lang="tr-TR" altLang="tr-TR" sz="1800" dirty="0">
                <a:latin typeface="Arial" panose="020B0604020202020204" pitchFamily="34" charset="0"/>
              </a:rPr>
              <a:t>Kanser yaş dağılımımız </a:t>
            </a:r>
            <a:r>
              <a:rPr lang="tr-TR" altLang="tr-TR" sz="1800" dirty="0" err="1">
                <a:latin typeface="Arial" panose="020B0604020202020204" pitchFamily="34" charset="0"/>
              </a:rPr>
              <a:t>SEER’e</a:t>
            </a:r>
            <a:r>
              <a:rPr lang="tr-TR" altLang="tr-TR" sz="1800" dirty="0">
                <a:latin typeface="Arial" panose="020B0604020202020204" pitchFamily="34" charset="0"/>
              </a:rPr>
              <a:t> göre 10 yaş genç</a:t>
            </a:r>
          </a:p>
          <a:p>
            <a:endParaRPr lang="tr-TR" altLang="tr-TR" sz="1800" dirty="0">
              <a:latin typeface="Arial" panose="020B0604020202020204" pitchFamily="34" charset="0"/>
            </a:endParaRPr>
          </a:p>
          <a:p>
            <a:pPr eaLnBrk="1" hangingPunct="1"/>
            <a:endParaRPr lang="tr-TR" altLang="tr-TR" sz="1800" dirty="0"/>
          </a:p>
          <a:p>
            <a:endParaRPr lang="tr-TR" altLang="tr-TR" sz="1800" dirty="0"/>
          </a:p>
        </p:txBody>
      </p:sp>
      <p:sp>
        <p:nvSpPr>
          <p:cNvPr id="3" name="2 Başlık">
            <a:extLst>
              <a:ext uri="{FF2B5EF4-FFF2-40B4-BE49-F238E27FC236}">
                <a16:creationId xmlns:a16="http://schemas.microsoft.com/office/drawing/2014/main" id="{1018025F-6701-4A7A-A692-7EE3E5B3EA13}"/>
              </a:ext>
            </a:extLst>
          </p:cNvPr>
          <p:cNvSpPr>
            <a:spLocks noGrp="1"/>
          </p:cNvSpPr>
          <p:nvPr>
            <p:ph type="title"/>
          </p:nvPr>
        </p:nvSpPr>
        <p:spPr>
          <a:solidFill>
            <a:schemeClr val="bg2">
              <a:lumMod val="90000"/>
            </a:schemeClr>
          </a:solidFill>
        </p:spPr>
        <p:txBody>
          <a:bodyPr/>
          <a:lstStyle/>
          <a:p>
            <a:pPr>
              <a:defRPr/>
            </a:pPr>
            <a:r>
              <a:rPr lang="tr-TR" dirty="0"/>
              <a:t>Ulusal Yayınlarımız</a:t>
            </a:r>
          </a:p>
        </p:txBody>
      </p:sp>
      <p:sp>
        <p:nvSpPr>
          <p:cNvPr id="4" name="Metin kutusu 3">
            <a:extLst>
              <a:ext uri="{FF2B5EF4-FFF2-40B4-BE49-F238E27FC236}">
                <a16:creationId xmlns:a16="http://schemas.microsoft.com/office/drawing/2014/main" id="{0C421BC5-6B28-4CF7-A18B-8090B1800609}"/>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İçerik Yer Tutucusu">
            <a:extLst>
              <a:ext uri="{FF2B5EF4-FFF2-40B4-BE49-F238E27FC236}">
                <a16:creationId xmlns:a16="http://schemas.microsoft.com/office/drawing/2014/main" id="{4862E1CE-764F-44F4-ADED-4EEF599A7A20}"/>
              </a:ext>
            </a:extLst>
          </p:cNvPr>
          <p:cNvSpPr>
            <a:spLocks noGrp="1"/>
          </p:cNvSpPr>
          <p:nvPr>
            <p:ph idx="1"/>
          </p:nvPr>
        </p:nvSpPr>
        <p:spPr/>
        <p:txBody>
          <a:bodyPr/>
          <a:lstStyle/>
          <a:p>
            <a:pPr eaLnBrk="1" hangingPunct="1"/>
            <a:endParaRPr lang="tr-TR" altLang="tr-TR"/>
          </a:p>
          <a:p>
            <a:pPr eaLnBrk="1" hangingPunct="1"/>
            <a:r>
              <a:rPr lang="tr-TR" altLang="tr-TR"/>
              <a:t>Tıbbi Onkoloji Polikliniklerinde 10 GÜN Süreyle bakılan hasta dökümü</a:t>
            </a:r>
          </a:p>
          <a:p>
            <a:pPr eaLnBrk="1" hangingPunct="1"/>
            <a:endParaRPr lang="tr-TR" altLang="tr-TR"/>
          </a:p>
          <a:p>
            <a:pPr eaLnBrk="1" hangingPunct="1"/>
            <a:r>
              <a:rPr lang="tr-TR" altLang="tr-TR"/>
              <a:t>YAŞ, TANI, PS, TEDAVİ, DOZ İNDİRİMİ</a:t>
            </a:r>
          </a:p>
          <a:p>
            <a:pPr eaLnBrk="1" hangingPunct="1"/>
            <a:endParaRPr lang="tr-TR" altLang="tr-TR"/>
          </a:p>
          <a:p>
            <a:pPr eaLnBrk="1" hangingPunct="1"/>
            <a:r>
              <a:rPr lang="tr-TR" altLang="tr-TR"/>
              <a:t>24   MERKEZ</a:t>
            </a:r>
          </a:p>
          <a:p>
            <a:pPr eaLnBrk="1" hangingPunct="1"/>
            <a:endParaRPr lang="tr-TR" altLang="tr-TR"/>
          </a:p>
          <a:p>
            <a:pPr eaLnBrk="1" hangingPunct="1"/>
            <a:r>
              <a:rPr lang="tr-TR" altLang="tr-TR"/>
              <a:t>4460  HASTA</a:t>
            </a:r>
          </a:p>
        </p:txBody>
      </p:sp>
      <p:sp>
        <p:nvSpPr>
          <p:cNvPr id="3" name="2 Başlık">
            <a:extLst>
              <a:ext uri="{FF2B5EF4-FFF2-40B4-BE49-F238E27FC236}">
                <a16:creationId xmlns:a16="http://schemas.microsoft.com/office/drawing/2014/main" id="{D32FD02E-1E8E-49C6-8E2D-7DC4BC5806D3}"/>
              </a:ext>
            </a:extLst>
          </p:cNvPr>
          <p:cNvSpPr>
            <a:spLocks noGrp="1"/>
          </p:cNvSpPr>
          <p:nvPr>
            <p:ph type="title"/>
          </p:nvPr>
        </p:nvSpPr>
        <p:spPr>
          <a:solidFill>
            <a:schemeClr val="bg2"/>
          </a:solidFill>
        </p:spPr>
        <p:txBody>
          <a:bodyPr/>
          <a:lstStyle/>
          <a:p>
            <a:pPr eaLnBrk="1" hangingPunct="1">
              <a:defRPr/>
            </a:pPr>
            <a:r>
              <a:rPr lang="tr-TR" dirty="0"/>
              <a:t>Mevcut Durum Saptaması</a:t>
            </a:r>
          </a:p>
        </p:txBody>
      </p:sp>
      <p:sp>
        <p:nvSpPr>
          <p:cNvPr id="4" name="Metin kutusu 3">
            <a:extLst>
              <a:ext uri="{FF2B5EF4-FFF2-40B4-BE49-F238E27FC236}">
                <a16:creationId xmlns:a16="http://schemas.microsoft.com/office/drawing/2014/main" id="{A1545112-7FFF-4486-80AC-6DA0551F74DD}"/>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4396B05C-C40C-47D8-B8AB-1DB9F040DABF}"/>
              </a:ext>
            </a:extLst>
          </p:cNvPr>
          <p:cNvGraphicFramePr>
            <a:graphicFrameLocks noGrp="1"/>
          </p:cNvGraphicFramePr>
          <p:nvPr>
            <p:extLst>
              <p:ext uri="{D42A27DB-BD31-4B8C-83A1-F6EECF244321}">
                <p14:modId xmlns:p14="http://schemas.microsoft.com/office/powerpoint/2010/main" val="2469131536"/>
              </p:ext>
            </p:extLst>
          </p:nvPr>
        </p:nvGraphicFramePr>
        <p:xfrm>
          <a:off x="470941" y="139734"/>
          <a:ext cx="6804503" cy="6603386"/>
        </p:xfrm>
        <a:graphic>
          <a:graphicData uri="http://schemas.openxmlformats.org/drawingml/2006/table">
            <a:tbl>
              <a:tblPr/>
              <a:tblGrid>
                <a:gridCol w="3959420">
                  <a:extLst>
                    <a:ext uri="{9D8B030D-6E8A-4147-A177-3AD203B41FA5}">
                      <a16:colId xmlns:a16="http://schemas.microsoft.com/office/drawing/2014/main" val="20000"/>
                    </a:ext>
                  </a:extLst>
                </a:gridCol>
                <a:gridCol w="1512672">
                  <a:extLst>
                    <a:ext uri="{9D8B030D-6E8A-4147-A177-3AD203B41FA5}">
                      <a16:colId xmlns:a16="http://schemas.microsoft.com/office/drawing/2014/main" val="20001"/>
                    </a:ext>
                  </a:extLst>
                </a:gridCol>
                <a:gridCol w="1332411">
                  <a:extLst>
                    <a:ext uri="{9D8B030D-6E8A-4147-A177-3AD203B41FA5}">
                      <a16:colId xmlns:a16="http://schemas.microsoft.com/office/drawing/2014/main" val="20002"/>
                    </a:ext>
                  </a:extLst>
                </a:gridCol>
              </a:tblGrid>
              <a:tr h="28864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 </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n</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Yeditepe Üniversitesi</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120</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2,7</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Acıbadem Kayseri</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200</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4,5</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Eskişehir Yunus Emre D.H.</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124</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2,8</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Trakya Üniversitesi</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128</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2,9</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Rize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32</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0,7</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Akdeniz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102</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2,3</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Kocaeli Üniversitesi</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464</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10,4</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Mersin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244</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5,5</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Erciyes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98</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2,2</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69752">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İstanbul Üniversitesi Onkoloji Enstitüsü</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144</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3,2</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369752">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Bakırköy Eğitim ve Araştırma Hastanesi</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143</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3,2</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Şanlıurfa M. Akif İnan EAH</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217</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4,9</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Afyon Kocatepe Üniversitesi</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151</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3,4</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Balıkesir Devlet Hastanesi</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139</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3,1</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Fatih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31</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0,7</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Muğla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300</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6,7</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r h="369752">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Bülent Ecevit Üniversitesi Tıp Fakültesi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160</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3,6</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7"/>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Marmara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81</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1,8</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8"/>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Celal Bayar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481</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10,8</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9"/>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Bilim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27</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0,6</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0"/>
                  </a:ext>
                </a:extLst>
              </a:tr>
              <a:tr h="369752">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Okmeydanı Eğitim ve Araştırma Hastanesi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224</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5,0</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1"/>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Düzce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112</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2,5</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2"/>
                  </a:ext>
                </a:extLst>
              </a:tr>
              <a:tr h="191986">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Samsun 19 Mayıs Üniversitesi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491</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11,0</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3"/>
                  </a:ext>
                </a:extLst>
              </a:tr>
              <a:tr h="369752">
                <a:tc>
                  <a:txBody>
                    <a:bodyPr/>
                    <a:lstStyle/>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Gaziantep Eğitim ve Araştırma Hastanesi</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247</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Calibri" pitchFamily="34" charset="0"/>
                        </a:rPr>
                        <a:t>5,5</a:t>
                      </a:r>
                      <a:endParaRPr kumimoji="0" lang="tr-TR" sz="18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4"/>
                  </a:ext>
                </a:extLst>
              </a:tr>
              <a:tr h="369752">
                <a:tc>
                  <a:txBody>
                    <a:bodyPr/>
                    <a:lstStyle/>
                    <a:p>
                      <a:pPr marL="38100" marR="0" lvl="0" indent="0" algn="l"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dirty="0">
                        <a:ln>
                          <a:noFill/>
                        </a:ln>
                        <a:solidFill>
                          <a:srgbClr val="000000"/>
                        </a:solidFill>
                        <a:effectLst/>
                        <a:latin typeface="Calibri" pitchFamily="34" charset="0"/>
                      </a:endParaRPr>
                    </a:p>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Total</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l"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dirty="0">
                        <a:ln>
                          <a:noFill/>
                        </a:ln>
                        <a:solidFill>
                          <a:srgbClr val="000000"/>
                        </a:solidFill>
                        <a:effectLst/>
                        <a:latin typeface="Calibri" pitchFamily="34" charset="0"/>
                      </a:endParaRPr>
                    </a:p>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4460</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8100" marR="0" lvl="0" indent="0" algn="l"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dirty="0">
                        <a:ln>
                          <a:noFill/>
                        </a:ln>
                        <a:solidFill>
                          <a:srgbClr val="000000"/>
                        </a:solidFill>
                        <a:effectLst/>
                        <a:latin typeface="Calibri" pitchFamily="34" charset="0"/>
                      </a:endParaRPr>
                    </a:p>
                    <a:p>
                      <a:pPr marL="38100" marR="0" lvl="0" indent="0" algn="l"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Calibri" pitchFamily="34" charset="0"/>
                        </a:rPr>
                        <a:t>100,0</a:t>
                      </a:r>
                      <a:endParaRPr kumimoji="0" lang="tr-TR" sz="18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5"/>
                  </a:ext>
                </a:extLst>
              </a:tr>
            </a:tbl>
          </a:graphicData>
        </a:graphic>
      </p:graphicFrame>
      <p:sp>
        <p:nvSpPr>
          <p:cNvPr id="4" name="3 Dikdörtgen">
            <a:extLst>
              <a:ext uri="{FF2B5EF4-FFF2-40B4-BE49-F238E27FC236}">
                <a16:creationId xmlns:a16="http://schemas.microsoft.com/office/drawing/2014/main" id="{BF82DA02-BC38-4AB3-A3FD-C3F5FD9483ED}"/>
              </a:ext>
            </a:extLst>
          </p:cNvPr>
          <p:cNvSpPr/>
          <p:nvPr/>
        </p:nvSpPr>
        <p:spPr>
          <a:xfrm>
            <a:off x="8096233" y="139734"/>
            <a:ext cx="3287385" cy="130120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MERKEZLERİN </a:t>
            </a:r>
          </a:p>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DAĞILIMI</a:t>
            </a:r>
          </a:p>
        </p:txBody>
      </p:sp>
      <p:sp>
        <p:nvSpPr>
          <p:cNvPr id="6" name="Metin kutusu 5">
            <a:extLst>
              <a:ext uri="{FF2B5EF4-FFF2-40B4-BE49-F238E27FC236}">
                <a16:creationId xmlns:a16="http://schemas.microsoft.com/office/drawing/2014/main" id="{AB71C133-8022-41CB-A00D-BCF6A694B2DB}"/>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a:extLst>
              <a:ext uri="{FF2B5EF4-FFF2-40B4-BE49-F238E27FC236}">
                <a16:creationId xmlns:a16="http://schemas.microsoft.com/office/drawing/2014/main" id="{C7046F1E-907D-40DF-ADD8-59A28EA009F1}"/>
              </a:ext>
            </a:extLst>
          </p:cNvPr>
          <p:cNvGraphicFramePr>
            <a:graphicFrameLocks noGrp="1"/>
          </p:cNvGraphicFramePr>
          <p:nvPr>
            <p:extLst>
              <p:ext uri="{D42A27DB-BD31-4B8C-83A1-F6EECF244321}">
                <p14:modId xmlns:p14="http://schemas.microsoft.com/office/powerpoint/2010/main" val="657508436"/>
              </p:ext>
            </p:extLst>
          </p:nvPr>
        </p:nvGraphicFramePr>
        <p:xfrm>
          <a:off x="3464530" y="1278359"/>
          <a:ext cx="5406955" cy="4941814"/>
        </p:xfrm>
        <a:graphic>
          <a:graphicData uri="http://schemas.openxmlformats.org/drawingml/2006/table">
            <a:tbl>
              <a:tblPr/>
              <a:tblGrid>
                <a:gridCol w="1879868">
                  <a:extLst>
                    <a:ext uri="{9D8B030D-6E8A-4147-A177-3AD203B41FA5}">
                      <a16:colId xmlns:a16="http://schemas.microsoft.com/office/drawing/2014/main" val="20000"/>
                    </a:ext>
                  </a:extLst>
                </a:gridCol>
                <a:gridCol w="78987">
                  <a:extLst>
                    <a:ext uri="{9D8B030D-6E8A-4147-A177-3AD203B41FA5}">
                      <a16:colId xmlns:a16="http://schemas.microsoft.com/office/drawing/2014/main" val="20001"/>
                    </a:ext>
                  </a:extLst>
                </a:gridCol>
                <a:gridCol w="1604135">
                  <a:extLst>
                    <a:ext uri="{9D8B030D-6E8A-4147-A177-3AD203B41FA5}">
                      <a16:colId xmlns:a16="http://schemas.microsoft.com/office/drawing/2014/main" val="20002"/>
                    </a:ext>
                  </a:extLst>
                </a:gridCol>
                <a:gridCol w="80422">
                  <a:extLst>
                    <a:ext uri="{9D8B030D-6E8A-4147-A177-3AD203B41FA5}">
                      <a16:colId xmlns:a16="http://schemas.microsoft.com/office/drawing/2014/main" val="20003"/>
                    </a:ext>
                  </a:extLst>
                </a:gridCol>
                <a:gridCol w="1763543">
                  <a:extLst>
                    <a:ext uri="{9D8B030D-6E8A-4147-A177-3AD203B41FA5}">
                      <a16:colId xmlns:a16="http://schemas.microsoft.com/office/drawing/2014/main" val="20004"/>
                    </a:ext>
                  </a:extLst>
                </a:gridCol>
              </a:tblGrid>
              <a:tr h="640981">
                <a:tc grid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4000" b="0" i="0" u="none" strike="noStrike" cap="none" normalizeH="0" baseline="0" dirty="0">
                          <a:ln>
                            <a:noFill/>
                          </a:ln>
                          <a:solidFill>
                            <a:schemeClr val="tx1"/>
                          </a:solidFill>
                          <a:effectLst/>
                          <a:latin typeface="Calibri" pitchFamily="34" charset="0"/>
                        </a:rPr>
                        <a:t> yaş</a:t>
                      </a: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tr-TR"/>
                    </a:p>
                  </a:txBody>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n</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0760">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&lt;65</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dirty="0">
                          <a:ln>
                            <a:noFill/>
                          </a:ln>
                          <a:solidFill>
                            <a:schemeClr val="tx1"/>
                          </a:solidFill>
                          <a:effectLst/>
                          <a:latin typeface="Calibri" pitchFamily="34" charset="0"/>
                        </a:rPr>
                        <a:t>3109</a:t>
                      </a: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tr-TR"/>
                    </a:p>
                  </a:txBody>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69,7</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1"/>
                  </a:ext>
                </a:extLst>
              </a:tr>
              <a:tr h="590760">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dirty="0">
                          <a:ln>
                            <a:noFill/>
                          </a:ln>
                          <a:solidFill>
                            <a:schemeClr val="tx1"/>
                          </a:solidFill>
                          <a:effectLst/>
                          <a:latin typeface="Calibri" pitchFamily="34" charset="0"/>
                        </a:rPr>
                        <a:t>65-69</a:t>
                      </a: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620</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13,9</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2"/>
                  </a:ext>
                </a:extLst>
              </a:tr>
              <a:tr h="590760">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70-74</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397</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8,9</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3"/>
                  </a:ext>
                </a:extLst>
              </a:tr>
              <a:tr h="590760">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75-79</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204</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4,6</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4"/>
                  </a:ext>
                </a:extLst>
              </a:tr>
              <a:tr h="590760">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80-84</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dirty="0">
                          <a:ln>
                            <a:noFill/>
                          </a:ln>
                          <a:solidFill>
                            <a:schemeClr val="tx1"/>
                          </a:solidFill>
                          <a:effectLst/>
                          <a:latin typeface="Calibri" pitchFamily="34" charset="0"/>
                        </a:rPr>
                        <a:t>103</a:t>
                      </a: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dirty="0">
                          <a:ln>
                            <a:noFill/>
                          </a:ln>
                          <a:solidFill>
                            <a:schemeClr val="tx1"/>
                          </a:solidFill>
                          <a:effectLst/>
                          <a:latin typeface="Calibri" pitchFamily="34" charset="0"/>
                        </a:rPr>
                        <a:t>2,3</a:t>
                      </a: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5"/>
                  </a:ext>
                </a:extLst>
              </a:tr>
              <a:tr h="590760">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&gt;85</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27</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0,6</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6"/>
                  </a:ext>
                </a:extLst>
              </a:tr>
              <a:tr h="737362">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Total</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400" b="0" i="0" u="none" strike="noStrike" cap="none" normalizeH="0" baseline="0">
                          <a:ln>
                            <a:noFill/>
                          </a:ln>
                          <a:solidFill>
                            <a:schemeClr val="tx1"/>
                          </a:solidFill>
                          <a:effectLst/>
                          <a:latin typeface="Calibri" pitchFamily="34" charset="0"/>
                        </a:rPr>
                        <a:t>4460</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tr-TR"/>
                    </a:p>
                  </a:txBody>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7"/>
                  </a:ext>
                </a:extLst>
              </a:tr>
            </a:tbl>
          </a:graphicData>
        </a:graphic>
      </p:graphicFrame>
      <p:sp>
        <p:nvSpPr>
          <p:cNvPr id="5" name="4 Dikdörtgen">
            <a:extLst>
              <a:ext uri="{FF2B5EF4-FFF2-40B4-BE49-F238E27FC236}">
                <a16:creationId xmlns:a16="http://schemas.microsoft.com/office/drawing/2014/main" id="{49EF3F55-7277-44BD-8F45-736F6CDB5E2D}"/>
              </a:ext>
            </a:extLst>
          </p:cNvPr>
          <p:cNvSpPr/>
          <p:nvPr/>
        </p:nvSpPr>
        <p:spPr>
          <a:xfrm>
            <a:off x="2495600" y="116632"/>
            <a:ext cx="7344816" cy="100811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YAŞA GÖRE DAĞILIM</a:t>
            </a:r>
          </a:p>
        </p:txBody>
      </p:sp>
      <p:sp>
        <p:nvSpPr>
          <p:cNvPr id="4" name="Metin kutusu 3">
            <a:extLst>
              <a:ext uri="{FF2B5EF4-FFF2-40B4-BE49-F238E27FC236}">
                <a16:creationId xmlns:a16="http://schemas.microsoft.com/office/drawing/2014/main" id="{52529F46-D7F6-459E-889C-B50647D816FF}"/>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4565E926-2FEE-48AD-92F9-D1517AD95784}"/>
              </a:ext>
            </a:extLst>
          </p:cNvPr>
          <p:cNvGraphicFramePr>
            <a:graphicFrameLocks noGrp="1"/>
          </p:cNvGraphicFramePr>
          <p:nvPr>
            <p:extLst>
              <p:ext uri="{D42A27DB-BD31-4B8C-83A1-F6EECF244321}">
                <p14:modId xmlns:p14="http://schemas.microsoft.com/office/powerpoint/2010/main" val="1212252791"/>
              </p:ext>
            </p:extLst>
          </p:nvPr>
        </p:nvGraphicFramePr>
        <p:xfrm>
          <a:off x="2208214" y="1268414"/>
          <a:ext cx="7272337" cy="5041901"/>
        </p:xfrm>
        <a:graphic>
          <a:graphicData uri="http://schemas.openxmlformats.org/drawingml/2006/table">
            <a:tbl>
              <a:tblPr/>
              <a:tblGrid>
                <a:gridCol w="965200">
                  <a:extLst>
                    <a:ext uri="{9D8B030D-6E8A-4147-A177-3AD203B41FA5}">
                      <a16:colId xmlns:a16="http://schemas.microsoft.com/office/drawing/2014/main" val="20000"/>
                    </a:ext>
                  </a:extLst>
                </a:gridCol>
                <a:gridCol w="460375">
                  <a:extLst>
                    <a:ext uri="{9D8B030D-6E8A-4147-A177-3AD203B41FA5}">
                      <a16:colId xmlns:a16="http://schemas.microsoft.com/office/drawing/2014/main" val="20001"/>
                    </a:ext>
                  </a:extLst>
                </a:gridCol>
                <a:gridCol w="1169987">
                  <a:extLst>
                    <a:ext uri="{9D8B030D-6E8A-4147-A177-3AD203B41FA5}">
                      <a16:colId xmlns:a16="http://schemas.microsoft.com/office/drawing/2014/main" val="20002"/>
                    </a:ext>
                  </a:extLst>
                </a:gridCol>
                <a:gridCol w="1168400">
                  <a:extLst>
                    <a:ext uri="{9D8B030D-6E8A-4147-A177-3AD203B41FA5}">
                      <a16:colId xmlns:a16="http://schemas.microsoft.com/office/drawing/2014/main" val="20003"/>
                    </a:ext>
                  </a:extLst>
                </a:gridCol>
                <a:gridCol w="1169988">
                  <a:extLst>
                    <a:ext uri="{9D8B030D-6E8A-4147-A177-3AD203B41FA5}">
                      <a16:colId xmlns:a16="http://schemas.microsoft.com/office/drawing/2014/main" val="20004"/>
                    </a:ext>
                  </a:extLst>
                </a:gridCol>
                <a:gridCol w="1168400">
                  <a:extLst>
                    <a:ext uri="{9D8B030D-6E8A-4147-A177-3AD203B41FA5}">
                      <a16:colId xmlns:a16="http://schemas.microsoft.com/office/drawing/2014/main" val="20005"/>
                    </a:ext>
                  </a:extLst>
                </a:gridCol>
                <a:gridCol w="1169987">
                  <a:extLst>
                    <a:ext uri="{9D8B030D-6E8A-4147-A177-3AD203B41FA5}">
                      <a16:colId xmlns:a16="http://schemas.microsoft.com/office/drawing/2014/main" val="20006"/>
                    </a:ext>
                  </a:extLst>
                </a:gridCol>
              </a:tblGrid>
              <a:tr h="458788">
                <a:tc rowSpan="2" gridSpan="2">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tr-TR" altLang="tr-TR"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tc rowSpan="2" hMerge="1">
                  <a:txBody>
                    <a:bodyPr/>
                    <a:lstStyle/>
                    <a:p>
                      <a:endParaRPr lang="tr-TR"/>
                    </a:p>
                  </a:txBody>
                  <a:tcPr/>
                </a:tc>
                <a:tc gridSpan="5">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458788">
                <a:tc gridSpan="2" vMerge="1">
                  <a:txBody>
                    <a:bodyPr/>
                    <a:lstStyle/>
                    <a:p>
                      <a:endParaRPr lang="tr-TR"/>
                    </a:p>
                  </a:txBody>
                  <a:tcPr/>
                </a:tc>
                <a:tc hMerge="1"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0</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1</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2</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3</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4</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458788">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&lt;=65</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n</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1727</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1162</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269</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48</a:t>
                      </a:r>
                      <a:endParaRPr kumimoji="0" lang="tr-TR"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7</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915987">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dirty="0">
                          <a:ln>
                            <a:noFill/>
                          </a:ln>
                          <a:solidFill>
                            <a:srgbClr val="C00000"/>
                          </a:solidFill>
                          <a:effectLst/>
                          <a:latin typeface="Calibri" panose="020F0502020204030204" pitchFamily="34" charset="0"/>
                          <a:cs typeface="Arial" panose="020B0604020202020204" pitchFamily="34" charset="0"/>
                        </a:rPr>
                        <a:t>53,8</a:t>
                      </a:r>
                      <a:endParaRPr kumimoji="0" lang="tr-TR" altLang="tr-TR" sz="3600" b="1" i="0"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dirty="0">
                          <a:ln>
                            <a:noFill/>
                          </a:ln>
                          <a:solidFill>
                            <a:srgbClr val="C00000"/>
                          </a:solidFill>
                          <a:effectLst/>
                          <a:latin typeface="Calibri" panose="020F0502020204030204" pitchFamily="34" charset="0"/>
                          <a:cs typeface="Arial" panose="020B0604020202020204" pitchFamily="34" charset="0"/>
                        </a:rPr>
                        <a:t>36,2</a:t>
                      </a:r>
                      <a:endParaRPr kumimoji="0" lang="tr-TR" altLang="tr-TR" sz="3600" b="1" i="0"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8,4</a:t>
                      </a:r>
                      <a:endParaRPr kumimoji="0" lang="tr-TR" altLang="tr-TR"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1,5</a:t>
                      </a:r>
                      <a:endParaRPr kumimoji="0" lang="tr-TR" altLang="tr-TR"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0,2</a:t>
                      </a:r>
                      <a:endParaRPr kumimoji="0" lang="tr-TR" altLang="tr-TR"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458788">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&gt;65</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N</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314</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611</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224</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60</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16</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915987">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dirty="0">
                          <a:ln>
                            <a:noFill/>
                          </a:ln>
                          <a:solidFill>
                            <a:srgbClr val="C00000"/>
                          </a:solidFill>
                          <a:effectLst/>
                          <a:latin typeface="Calibri" panose="020F0502020204030204" pitchFamily="34" charset="0"/>
                          <a:cs typeface="Arial" panose="020B0604020202020204" pitchFamily="34" charset="0"/>
                        </a:rPr>
                        <a:t>25,6</a:t>
                      </a:r>
                      <a:endParaRPr kumimoji="0" lang="tr-TR" altLang="tr-TR" sz="3600" b="1" i="0"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dirty="0">
                          <a:ln>
                            <a:noFill/>
                          </a:ln>
                          <a:solidFill>
                            <a:srgbClr val="C00000"/>
                          </a:solidFill>
                          <a:effectLst/>
                          <a:latin typeface="Calibri" panose="020F0502020204030204" pitchFamily="34" charset="0"/>
                          <a:cs typeface="Arial" panose="020B0604020202020204" pitchFamily="34" charset="0"/>
                        </a:rPr>
                        <a:t>49,9</a:t>
                      </a:r>
                      <a:endParaRPr kumimoji="0" lang="tr-TR" altLang="tr-TR" sz="3600" b="1" i="0"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dirty="0">
                          <a:ln>
                            <a:noFill/>
                          </a:ln>
                          <a:solidFill>
                            <a:srgbClr val="C00000"/>
                          </a:solidFill>
                          <a:effectLst/>
                          <a:latin typeface="Calibri" panose="020F0502020204030204" pitchFamily="34" charset="0"/>
                          <a:cs typeface="Arial" panose="020B0604020202020204" pitchFamily="34" charset="0"/>
                        </a:rPr>
                        <a:t>18,3</a:t>
                      </a:r>
                      <a:endParaRPr kumimoji="0" lang="tr-TR" altLang="tr-TR" sz="3600" b="1" i="0"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4,9</a:t>
                      </a:r>
                      <a:endParaRPr kumimoji="0" lang="tr-TR" altLang="tr-TR"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1,3</a:t>
                      </a:r>
                      <a:endParaRPr kumimoji="0" lang="tr-TR" altLang="tr-TR"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458788">
                <a:tc rowSpan="2">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Total</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N</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2041</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1773</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493</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108</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23</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915987">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a:t>
                      </a:r>
                      <a:endParaRPr kumimoji="0" lang="tr-TR" altLang="tr-TR" sz="3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46,0</a:t>
                      </a:r>
                      <a:endParaRPr kumimoji="0" lang="tr-TR" altLang="tr-TR" sz="3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40,0</a:t>
                      </a:r>
                      <a:endParaRPr kumimoji="0" lang="tr-TR" altLang="tr-TR" sz="3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11,1</a:t>
                      </a:r>
                      <a:endParaRPr kumimoji="0" lang="tr-TR" altLang="tr-TR" sz="3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2,4</a:t>
                      </a:r>
                      <a:endParaRPr kumimoji="0" lang="tr-TR" altLang="tr-TR"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0,5</a:t>
                      </a:r>
                      <a:endParaRPr kumimoji="0" lang="tr-TR" altLang="tr-TR"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4" name="3 Dikdörtgen">
            <a:extLst>
              <a:ext uri="{FF2B5EF4-FFF2-40B4-BE49-F238E27FC236}">
                <a16:creationId xmlns:a16="http://schemas.microsoft.com/office/drawing/2014/main" id="{C8F4839E-5124-481C-B5F8-BE204E7DBEE0}"/>
              </a:ext>
            </a:extLst>
          </p:cNvPr>
          <p:cNvSpPr/>
          <p:nvPr/>
        </p:nvSpPr>
        <p:spPr>
          <a:xfrm>
            <a:off x="2162027" y="188294"/>
            <a:ext cx="8371183" cy="10801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YAŞA GÖRE PERFORMANS STATÜSÜ-ECOG</a:t>
            </a:r>
          </a:p>
        </p:txBody>
      </p:sp>
      <p:cxnSp>
        <p:nvCxnSpPr>
          <p:cNvPr id="6" name="5 Düz Bağlayıcı">
            <a:extLst>
              <a:ext uri="{FF2B5EF4-FFF2-40B4-BE49-F238E27FC236}">
                <a16:creationId xmlns:a16="http://schemas.microsoft.com/office/drawing/2014/main" id="{8C509B0B-C1D2-4F1D-A65E-5E6E18AA7D3E}"/>
              </a:ext>
            </a:extLst>
          </p:cNvPr>
          <p:cNvCxnSpPr/>
          <p:nvPr/>
        </p:nvCxnSpPr>
        <p:spPr>
          <a:xfrm>
            <a:off x="3143250" y="2133600"/>
            <a:ext cx="640873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9 Düz Bağlayıcı">
            <a:extLst>
              <a:ext uri="{FF2B5EF4-FFF2-40B4-BE49-F238E27FC236}">
                <a16:creationId xmlns:a16="http://schemas.microsoft.com/office/drawing/2014/main" id="{BF4202A4-7438-40C2-A47C-49C81CB2F5E6}"/>
              </a:ext>
            </a:extLst>
          </p:cNvPr>
          <p:cNvCxnSpPr/>
          <p:nvPr/>
        </p:nvCxnSpPr>
        <p:spPr>
          <a:xfrm>
            <a:off x="4872038" y="1844675"/>
            <a:ext cx="0" cy="44640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11 Düz Bağlayıcı">
            <a:extLst>
              <a:ext uri="{FF2B5EF4-FFF2-40B4-BE49-F238E27FC236}">
                <a16:creationId xmlns:a16="http://schemas.microsoft.com/office/drawing/2014/main" id="{F510E185-286F-4E1C-8BA4-B494615931E7}"/>
              </a:ext>
            </a:extLst>
          </p:cNvPr>
          <p:cNvCxnSpPr/>
          <p:nvPr/>
        </p:nvCxnSpPr>
        <p:spPr>
          <a:xfrm>
            <a:off x="6096000" y="1844675"/>
            <a:ext cx="0" cy="44640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12 Düz Bağlayıcı">
            <a:extLst>
              <a:ext uri="{FF2B5EF4-FFF2-40B4-BE49-F238E27FC236}">
                <a16:creationId xmlns:a16="http://schemas.microsoft.com/office/drawing/2014/main" id="{E45B6163-E772-491F-BD6D-5F31CAE8731E}"/>
              </a:ext>
            </a:extLst>
          </p:cNvPr>
          <p:cNvCxnSpPr/>
          <p:nvPr/>
        </p:nvCxnSpPr>
        <p:spPr>
          <a:xfrm>
            <a:off x="7248525" y="1844675"/>
            <a:ext cx="0" cy="44640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13 Düz Bağlayıcı">
            <a:extLst>
              <a:ext uri="{FF2B5EF4-FFF2-40B4-BE49-F238E27FC236}">
                <a16:creationId xmlns:a16="http://schemas.microsoft.com/office/drawing/2014/main" id="{C8FDEC24-0420-4F90-BA0D-FB0BCFD50AC1}"/>
              </a:ext>
            </a:extLst>
          </p:cNvPr>
          <p:cNvCxnSpPr/>
          <p:nvPr/>
        </p:nvCxnSpPr>
        <p:spPr>
          <a:xfrm>
            <a:off x="8472488" y="1844675"/>
            <a:ext cx="0" cy="446405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D26E411A-0C3B-4A20-B23E-4F9CBA9C2C7A}"/>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BE10BFBF-92C6-4083-AE05-C192E4B242F2}"/>
              </a:ext>
            </a:extLst>
          </p:cNvPr>
          <p:cNvGraphicFramePr>
            <a:graphicFrameLocks noGrp="1"/>
          </p:cNvGraphicFramePr>
          <p:nvPr/>
        </p:nvGraphicFramePr>
        <p:xfrm>
          <a:off x="2713039" y="1847850"/>
          <a:ext cx="6911975" cy="4102104"/>
        </p:xfrm>
        <a:graphic>
          <a:graphicData uri="http://schemas.openxmlformats.org/drawingml/2006/table">
            <a:tbl>
              <a:tblPr/>
              <a:tblGrid>
                <a:gridCol w="744537">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141413">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141412">
                  <a:extLst>
                    <a:ext uri="{9D8B030D-6E8A-4147-A177-3AD203B41FA5}">
                      <a16:colId xmlns:a16="http://schemas.microsoft.com/office/drawing/2014/main" val="20005"/>
                    </a:ext>
                  </a:extLst>
                </a:gridCol>
                <a:gridCol w="1141413">
                  <a:extLst>
                    <a:ext uri="{9D8B030D-6E8A-4147-A177-3AD203B41FA5}">
                      <a16:colId xmlns:a16="http://schemas.microsoft.com/office/drawing/2014/main" val="20006"/>
                    </a:ext>
                  </a:extLst>
                </a:gridCol>
              </a:tblGrid>
              <a:tr h="512763">
                <a:tc rowSpan="2" gridSpan="2">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chemeClr val="accent2"/>
                      </a:solidFill>
                      <a:prstDash val="solid"/>
                      <a:round/>
                      <a:headEnd type="none" w="med" len="med"/>
                      <a:tailEnd type="none" w="med" len="med"/>
                    </a:lnT>
                    <a:lnB>
                      <a:noFill/>
                    </a:lnB>
                    <a:lnTlToBr>
                      <a:noFill/>
                    </a:lnTlToBr>
                    <a:lnBlToTr>
                      <a:noFill/>
                    </a:lnBlToTr>
                    <a:noFill/>
                  </a:tcPr>
                </a:tc>
                <a:tc rowSpan="2" hMerge="1">
                  <a:txBody>
                    <a:bodyPr/>
                    <a:lstStyle/>
                    <a:p>
                      <a:endParaRPr lang="tr-TR"/>
                    </a:p>
                  </a:txBody>
                  <a:tcPr/>
                </a:tc>
                <a:tc gridSpan="5">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chemeClr val="accent2"/>
                      </a:solidFill>
                      <a:prstDash val="solid"/>
                      <a:round/>
                      <a:headEnd type="none" w="med" len="med"/>
                      <a:tailEnd type="none" w="med" len="med"/>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512763">
                <a:tc gridSpan="2" vMerge="1">
                  <a:txBody>
                    <a:bodyPr/>
                    <a:lstStyle/>
                    <a:p>
                      <a:endParaRPr lang="tr-TR"/>
                    </a:p>
                  </a:txBody>
                  <a:tcPr/>
                </a:tc>
                <a:tc hMerge="1"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0</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1</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2</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3</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4</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512763">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&gt;75</a:t>
                      </a:r>
                      <a:endParaRPr kumimoji="0" lang="tr-TR" altLang="tr-TR" sz="24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N</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62</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111</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80</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20</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8</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512763">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a:t>
                      </a:r>
                      <a:endParaRPr kumimoji="0" lang="tr-TR" altLang="tr-TR" sz="24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a:ln>
                            <a:noFill/>
                          </a:ln>
                          <a:solidFill>
                            <a:srgbClr val="C00000"/>
                          </a:solidFill>
                          <a:effectLst/>
                          <a:latin typeface="Calibri" panose="020F0502020204030204" pitchFamily="34" charset="0"/>
                          <a:cs typeface="Arial" panose="020B0604020202020204" pitchFamily="34" charset="0"/>
                        </a:rPr>
                        <a:t>22,1</a:t>
                      </a:r>
                      <a:endParaRPr kumimoji="0" lang="tr-TR" altLang="tr-TR" sz="24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a:ln>
                            <a:noFill/>
                          </a:ln>
                          <a:solidFill>
                            <a:srgbClr val="C00000"/>
                          </a:solidFill>
                          <a:effectLst/>
                          <a:latin typeface="Calibri" panose="020F0502020204030204" pitchFamily="34" charset="0"/>
                          <a:cs typeface="Arial" panose="020B0604020202020204" pitchFamily="34" charset="0"/>
                        </a:rPr>
                        <a:t>39,5</a:t>
                      </a:r>
                      <a:endParaRPr kumimoji="0" lang="tr-TR" altLang="tr-TR" sz="24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a:ln>
                            <a:noFill/>
                          </a:ln>
                          <a:solidFill>
                            <a:srgbClr val="C00000"/>
                          </a:solidFill>
                          <a:effectLst/>
                          <a:latin typeface="Calibri" panose="020F0502020204030204" pitchFamily="34" charset="0"/>
                          <a:cs typeface="Arial" panose="020B0604020202020204" pitchFamily="34" charset="0"/>
                        </a:rPr>
                        <a:t>28,5</a:t>
                      </a:r>
                      <a:endParaRPr kumimoji="0" lang="tr-TR" altLang="tr-TR" sz="24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7,1</a:t>
                      </a:r>
                      <a:endParaRPr kumimoji="0" lang="tr-TR" altLang="tr-TR" sz="24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chemeClr val="tx1"/>
                          </a:solidFill>
                          <a:effectLst/>
                          <a:latin typeface="Calibri" panose="020F0502020204030204" pitchFamily="34" charset="0"/>
                          <a:cs typeface="Arial" panose="020B0604020202020204" pitchFamily="34" charset="0"/>
                        </a:rPr>
                        <a:t>2,8</a:t>
                      </a:r>
                      <a:endParaRPr kumimoji="0" lang="tr-TR" altLang="tr-TR" sz="24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512763">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rgbClr val="000000"/>
                          </a:solidFill>
                          <a:effectLst/>
                          <a:latin typeface="Calibri" panose="020F0502020204030204" pitchFamily="34" charset="0"/>
                          <a:cs typeface="Arial" panose="020B0604020202020204" pitchFamily="34" charset="0"/>
                        </a:rPr>
                        <a:t>&gt;80</a:t>
                      </a:r>
                      <a:endParaRPr kumimoji="0" lang="tr-TR" altLang="tr-TR" sz="24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n</a:t>
                      </a:r>
                      <a:endParaRPr kumimoji="0" lang="tr-TR" altLang="tr-TR" sz="18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20</a:t>
                      </a:r>
                      <a:endParaRPr kumimoji="0" lang="tr-TR" altLang="tr-TR" sz="18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35</a:t>
                      </a:r>
                      <a:endParaRPr kumimoji="0" lang="tr-TR" altLang="tr-TR" sz="18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30</a:t>
                      </a:r>
                      <a:endParaRPr kumimoji="0" lang="tr-TR" altLang="tr-TR" sz="18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7</a:t>
                      </a:r>
                      <a:endParaRPr kumimoji="0" lang="tr-TR" altLang="tr-TR" sz="18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3</a:t>
                      </a:r>
                      <a:endParaRPr kumimoji="0" lang="tr-TR" altLang="tr-TR" sz="18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512763">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rgbClr val="000000"/>
                          </a:solidFill>
                          <a:effectLst/>
                          <a:latin typeface="Calibri" panose="020F0502020204030204" pitchFamily="34" charset="0"/>
                          <a:cs typeface="Arial" panose="020B0604020202020204" pitchFamily="34" charset="0"/>
                        </a:rPr>
                        <a:t>%</a:t>
                      </a:r>
                      <a:endParaRPr kumimoji="0" lang="tr-TR" altLang="tr-TR" sz="24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a:ln>
                            <a:noFill/>
                          </a:ln>
                          <a:solidFill>
                            <a:srgbClr val="C00000"/>
                          </a:solidFill>
                          <a:effectLst/>
                          <a:latin typeface="Calibri" panose="020F0502020204030204" pitchFamily="34" charset="0"/>
                          <a:cs typeface="Arial" panose="020B0604020202020204" pitchFamily="34" charset="0"/>
                        </a:rPr>
                        <a:t>21,1</a:t>
                      </a:r>
                      <a:endParaRPr kumimoji="0" lang="tr-TR" altLang="tr-TR" sz="24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a:ln>
                            <a:noFill/>
                          </a:ln>
                          <a:solidFill>
                            <a:srgbClr val="C00000"/>
                          </a:solidFill>
                          <a:effectLst/>
                          <a:latin typeface="Calibri" panose="020F0502020204030204" pitchFamily="34" charset="0"/>
                          <a:cs typeface="Arial" panose="020B0604020202020204" pitchFamily="34" charset="0"/>
                        </a:rPr>
                        <a:t>36,8</a:t>
                      </a:r>
                      <a:endParaRPr kumimoji="0" lang="tr-TR" altLang="tr-TR" sz="24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1" i="0" u="none" strike="noStrike" cap="none" normalizeH="0" baseline="0">
                          <a:ln>
                            <a:noFill/>
                          </a:ln>
                          <a:solidFill>
                            <a:srgbClr val="C00000"/>
                          </a:solidFill>
                          <a:effectLst/>
                          <a:latin typeface="Calibri" panose="020F0502020204030204" pitchFamily="34" charset="0"/>
                          <a:cs typeface="Arial" panose="020B0604020202020204" pitchFamily="34" charset="0"/>
                        </a:rPr>
                        <a:t>31,6</a:t>
                      </a:r>
                      <a:endParaRPr kumimoji="0" lang="tr-TR" altLang="tr-TR" sz="24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rgbClr val="000000"/>
                          </a:solidFill>
                          <a:effectLst/>
                          <a:latin typeface="Calibri" panose="020F0502020204030204" pitchFamily="34" charset="0"/>
                          <a:cs typeface="Arial" panose="020B0604020202020204" pitchFamily="34" charset="0"/>
                        </a:rPr>
                        <a:t>7,4</a:t>
                      </a:r>
                      <a:endParaRPr kumimoji="0" lang="tr-TR" altLang="tr-TR" sz="24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400" b="0" i="0" u="none" strike="noStrike" cap="none" normalizeH="0" baseline="0">
                          <a:ln>
                            <a:noFill/>
                          </a:ln>
                          <a:solidFill>
                            <a:srgbClr val="000000"/>
                          </a:solidFill>
                          <a:effectLst/>
                          <a:latin typeface="Calibri" panose="020F0502020204030204" pitchFamily="34" charset="0"/>
                          <a:cs typeface="Arial" panose="020B0604020202020204" pitchFamily="34" charset="0"/>
                        </a:rPr>
                        <a:t>3,2</a:t>
                      </a:r>
                      <a:endParaRPr kumimoji="0" lang="tr-TR" altLang="tr-TR" sz="24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512763">
                <a:tc rowSpan="2">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512763">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cxnSp>
        <p:nvCxnSpPr>
          <p:cNvPr id="8" name="7 Düz Bağlayıcı">
            <a:extLst>
              <a:ext uri="{FF2B5EF4-FFF2-40B4-BE49-F238E27FC236}">
                <a16:creationId xmlns:a16="http://schemas.microsoft.com/office/drawing/2014/main" id="{CF6AE2E5-C4DD-4507-8A00-A99CA8793589}"/>
              </a:ext>
            </a:extLst>
          </p:cNvPr>
          <p:cNvCxnSpPr/>
          <p:nvPr/>
        </p:nvCxnSpPr>
        <p:spPr>
          <a:xfrm>
            <a:off x="2640014" y="2781300"/>
            <a:ext cx="70564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 name="4 Düz Bağlayıcı">
            <a:extLst>
              <a:ext uri="{FF2B5EF4-FFF2-40B4-BE49-F238E27FC236}">
                <a16:creationId xmlns:a16="http://schemas.microsoft.com/office/drawing/2014/main" id="{F5464CD3-8214-4FB3-B2AC-DA71B10A58F0}"/>
              </a:ext>
            </a:extLst>
          </p:cNvPr>
          <p:cNvCxnSpPr/>
          <p:nvPr/>
        </p:nvCxnSpPr>
        <p:spPr>
          <a:xfrm>
            <a:off x="5016500" y="1844675"/>
            <a:ext cx="0" cy="44640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5 Düz Bağlayıcı">
            <a:extLst>
              <a:ext uri="{FF2B5EF4-FFF2-40B4-BE49-F238E27FC236}">
                <a16:creationId xmlns:a16="http://schemas.microsoft.com/office/drawing/2014/main" id="{84DBACAC-0590-42F2-A517-CD2CAFE56902}"/>
              </a:ext>
            </a:extLst>
          </p:cNvPr>
          <p:cNvCxnSpPr/>
          <p:nvPr/>
        </p:nvCxnSpPr>
        <p:spPr>
          <a:xfrm>
            <a:off x="6240463" y="1844675"/>
            <a:ext cx="0" cy="44640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6 Düz Bağlayıcı">
            <a:extLst>
              <a:ext uri="{FF2B5EF4-FFF2-40B4-BE49-F238E27FC236}">
                <a16:creationId xmlns:a16="http://schemas.microsoft.com/office/drawing/2014/main" id="{EBC388A4-BF6C-4A11-9B8C-68F0294237EB}"/>
              </a:ext>
            </a:extLst>
          </p:cNvPr>
          <p:cNvCxnSpPr/>
          <p:nvPr/>
        </p:nvCxnSpPr>
        <p:spPr>
          <a:xfrm>
            <a:off x="7391400" y="1844675"/>
            <a:ext cx="0" cy="44640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9 Düz Bağlayıcı">
            <a:extLst>
              <a:ext uri="{FF2B5EF4-FFF2-40B4-BE49-F238E27FC236}">
                <a16:creationId xmlns:a16="http://schemas.microsoft.com/office/drawing/2014/main" id="{24BF10EE-31E3-44B4-83D7-CCA569597415}"/>
              </a:ext>
            </a:extLst>
          </p:cNvPr>
          <p:cNvCxnSpPr/>
          <p:nvPr/>
        </p:nvCxnSpPr>
        <p:spPr>
          <a:xfrm>
            <a:off x="8616950" y="1844675"/>
            <a:ext cx="0" cy="44640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10 Düz Bağlayıcı">
            <a:extLst>
              <a:ext uri="{FF2B5EF4-FFF2-40B4-BE49-F238E27FC236}">
                <a16:creationId xmlns:a16="http://schemas.microsoft.com/office/drawing/2014/main" id="{B2333540-BE90-4DB6-A4F2-2C02602D981D}"/>
              </a:ext>
            </a:extLst>
          </p:cNvPr>
          <p:cNvCxnSpPr/>
          <p:nvPr/>
        </p:nvCxnSpPr>
        <p:spPr>
          <a:xfrm>
            <a:off x="2640014" y="3860800"/>
            <a:ext cx="70564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11 Düz Bağlayıcı">
            <a:extLst>
              <a:ext uri="{FF2B5EF4-FFF2-40B4-BE49-F238E27FC236}">
                <a16:creationId xmlns:a16="http://schemas.microsoft.com/office/drawing/2014/main" id="{9FBCB957-6846-436A-804D-6273A69F2E81}"/>
              </a:ext>
            </a:extLst>
          </p:cNvPr>
          <p:cNvCxnSpPr/>
          <p:nvPr/>
        </p:nvCxnSpPr>
        <p:spPr>
          <a:xfrm>
            <a:off x="2640014" y="5084763"/>
            <a:ext cx="705643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Metin kutusu 12">
            <a:extLst>
              <a:ext uri="{FF2B5EF4-FFF2-40B4-BE49-F238E27FC236}">
                <a16:creationId xmlns:a16="http://schemas.microsoft.com/office/drawing/2014/main" id="{DD0DB597-AE93-4BE4-877A-C618599EC883}"/>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
        <p:nvSpPr>
          <p:cNvPr id="14" name="3 Dikdörtgen">
            <a:extLst>
              <a:ext uri="{FF2B5EF4-FFF2-40B4-BE49-F238E27FC236}">
                <a16:creationId xmlns:a16="http://schemas.microsoft.com/office/drawing/2014/main" id="{E7B21330-9B81-4080-8782-B72941778731}"/>
              </a:ext>
            </a:extLst>
          </p:cNvPr>
          <p:cNvSpPr/>
          <p:nvPr/>
        </p:nvSpPr>
        <p:spPr>
          <a:xfrm>
            <a:off x="2054871" y="191964"/>
            <a:ext cx="8371183" cy="10801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YAŞA GÖRE PERFORMANS STATÜSÜ-ECOG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D545CE86-E062-405B-98BA-2FADD8DA3622}"/>
              </a:ext>
            </a:extLst>
          </p:cNvPr>
          <p:cNvGraphicFramePr>
            <a:graphicFrameLocks noGrp="1"/>
          </p:cNvGraphicFramePr>
          <p:nvPr/>
        </p:nvGraphicFramePr>
        <p:xfrm>
          <a:off x="2387600" y="1304926"/>
          <a:ext cx="7416800" cy="4333987"/>
        </p:xfrm>
        <a:graphic>
          <a:graphicData uri="http://schemas.openxmlformats.org/drawingml/2006/table">
            <a:tbl>
              <a:tblPr/>
              <a:tblGrid>
                <a:gridCol w="885825">
                  <a:extLst>
                    <a:ext uri="{9D8B030D-6E8A-4147-A177-3AD203B41FA5}">
                      <a16:colId xmlns:a16="http://schemas.microsoft.com/office/drawing/2014/main" val="20000"/>
                    </a:ext>
                  </a:extLst>
                </a:gridCol>
                <a:gridCol w="1231900">
                  <a:extLst>
                    <a:ext uri="{9D8B030D-6E8A-4147-A177-3AD203B41FA5}">
                      <a16:colId xmlns:a16="http://schemas.microsoft.com/office/drawing/2014/main" val="20001"/>
                    </a:ext>
                  </a:extLst>
                </a:gridCol>
                <a:gridCol w="377825">
                  <a:extLst>
                    <a:ext uri="{9D8B030D-6E8A-4147-A177-3AD203B41FA5}">
                      <a16:colId xmlns:a16="http://schemas.microsoft.com/office/drawing/2014/main" val="20002"/>
                    </a:ext>
                  </a:extLst>
                </a:gridCol>
                <a:gridCol w="1639888">
                  <a:extLst>
                    <a:ext uri="{9D8B030D-6E8A-4147-A177-3AD203B41FA5}">
                      <a16:colId xmlns:a16="http://schemas.microsoft.com/office/drawing/2014/main" val="20003"/>
                    </a:ext>
                  </a:extLst>
                </a:gridCol>
                <a:gridCol w="1641475">
                  <a:extLst>
                    <a:ext uri="{9D8B030D-6E8A-4147-A177-3AD203B41FA5}">
                      <a16:colId xmlns:a16="http://schemas.microsoft.com/office/drawing/2014/main" val="20004"/>
                    </a:ext>
                  </a:extLst>
                </a:gridCol>
                <a:gridCol w="1639887">
                  <a:extLst>
                    <a:ext uri="{9D8B030D-6E8A-4147-A177-3AD203B41FA5}">
                      <a16:colId xmlns:a16="http://schemas.microsoft.com/office/drawing/2014/main" val="20005"/>
                    </a:ext>
                  </a:extLst>
                </a:gridCol>
              </a:tblGrid>
              <a:tr h="529733">
                <a:tc rowSpan="2" gridSpan="3">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3600" b="0" i="0" u="none" strike="noStrike" cap="none" normalizeH="0" baseline="0" dirty="0">
                          <a:ln>
                            <a:noFill/>
                          </a:ln>
                          <a:solidFill>
                            <a:schemeClr val="tx1"/>
                          </a:solidFill>
                          <a:effectLst/>
                          <a:latin typeface="Calibri" pitchFamily="34" charset="0"/>
                        </a:rPr>
                        <a:t> </a:t>
                      </a: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chemeClr val="accent2"/>
                      </a:solidFill>
                      <a:prstDash val="solid"/>
                      <a:round/>
                      <a:headEnd type="none" w="med" len="med"/>
                      <a:tailEnd type="none" w="med" len="med"/>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chemeClr val="accent2"/>
                      </a:solidFill>
                      <a:prstDash val="solid"/>
                      <a:round/>
                      <a:headEnd type="none" w="med" len="med"/>
                      <a:tailEnd type="none" w="med" len="med"/>
                    </a:lnT>
                    <a:lnB>
                      <a:noFill/>
                    </a:lnB>
                    <a:lnTlToBr>
                      <a:noFill/>
                    </a:lnTlToBr>
                    <a:lnBlToTr>
                      <a:noFill/>
                    </a:lnBlToTr>
                    <a:noFill/>
                  </a:tcPr>
                </a:tc>
                <a:tc hMerge="1">
                  <a:txBody>
                    <a:bodyPr/>
                    <a:lstStyle/>
                    <a:p>
                      <a:endParaRPr lang="tr-TR"/>
                    </a:p>
                  </a:txBody>
                  <a:tcPr/>
                </a:tc>
                <a:tc row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chemeClr val="accent2"/>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529733">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Evet</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Hayır</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vMerge="1">
                  <a:txBody>
                    <a:bodyPr/>
                    <a:lstStyle/>
                    <a:p>
                      <a:endParaRPr lang="tr-TR"/>
                    </a:p>
                  </a:txBody>
                  <a:tcPr/>
                </a:tc>
                <a:extLst>
                  <a:ext uri="{0D108BD9-81ED-4DB2-BD59-A6C34878D82A}">
                    <a16:rowId xmlns:a16="http://schemas.microsoft.com/office/drawing/2014/main" val="10001"/>
                  </a:ext>
                </a:extLst>
              </a:tr>
              <a:tr h="529733">
                <a:tc rowSpan="4">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row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&lt;=65</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n</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270</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2706</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529733">
                <a:tc vMerge="1">
                  <a:txBody>
                    <a:bodyPr/>
                    <a:lstStyle/>
                    <a:p>
                      <a:endParaRPr lang="tr-TR"/>
                    </a:p>
                  </a:txBody>
                  <a:tcPr/>
                </a:tc>
                <a:tc v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1" i="0" u="none" strike="noStrike" cap="none" normalizeH="0" baseline="0" dirty="0">
                          <a:ln>
                            <a:noFill/>
                          </a:ln>
                          <a:solidFill>
                            <a:srgbClr val="C00000"/>
                          </a:solidFill>
                          <a:effectLst/>
                          <a:latin typeface="Calibri" pitchFamily="34" charset="0"/>
                        </a:rPr>
                        <a:t>9,1%</a:t>
                      </a:r>
                      <a:endParaRPr kumimoji="0" lang="tr-TR" sz="3200" b="1" i="0" u="none" strike="noStrike" cap="none" normalizeH="0" baseline="0" dirty="0">
                        <a:ln>
                          <a:noFill/>
                        </a:ln>
                        <a:solidFill>
                          <a:srgbClr val="C00000"/>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Calibri" pitchFamily="34" charset="0"/>
                        </a:rPr>
                        <a:t>90,9%</a:t>
                      </a:r>
                      <a:endParaRPr kumimoji="0" lang="tr-TR" sz="32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529733">
                <a:tc vMerge="1">
                  <a:txBody>
                    <a:bodyPr/>
                    <a:lstStyle/>
                    <a:p>
                      <a:endParaRPr lang="tr-TR"/>
                    </a:p>
                  </a:txBody>
                  <a:tcPr/>
                </a:tc>
                <a:tc row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&gt;65</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n</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308</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811</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529733">
                <a:tc vMerge="1">
                  <a:txBody>
                    <a:bodyPr/>
                    <a:lstStyle/>
                    <a:p>
                      <a:endParaRPr lang="tr-TR"/>
                    </a:p>
                  </a:txBody>
                  <a:tcPr/>
                </a:tc>
                <a:tc v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1" i="0" u="none" strike="noStrike" cap="none" normalizeH="0" baseline="0" dirty="0">
                          <a:ln>
                            <a:noFill/>
                          </a:ln>
                          <a:solidFill>
                            <a:srgbClr val="C00000"/>
                          </a:solidFill>
                          <a:effectLst/>
                          <a:latin typeface="Calibri" pitchFamily="34" charset="0"/>
                        </a:rPr>
                        <a:t>27,5%</a:t>
                      </a:r>
                      <a:endParaRPr kumimoji="0" lang="tr-TR" sz="3200" b="1" i="0" u="none" strike="noStrike" cap="none" normalizeH="0" baseline="0" dirty="0">
                        <a:ln>
                          <a:noFill/>
                        </a:ln>
                        <a:solidFill>
                          <a:srgbClr val="C00000"/>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Calibri" pitchFamily="34" charset="0"/>
                        </a:rPr>
                        <a:t>72,5%</a:t>
                      </a:r>
                      <a:endParaRPr kumimoji="0" lang="tr-TR" sz="32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625747">
                <a:tc rowSpan="2" grid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Total</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rowSpan="2" h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n</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578</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3517</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4095</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529733">
                <a:tc gridSpan="2" vMerge="1">
                  <a:txBody>
                    <a:bodyPr/>
                    <a:lstStyle/>
                    <a:p>
                      <a:endParaRPr lang="tr-TR"/>
                    </a:p>
                  </a:txBody>
                  <a:tcPr/>
                </a:tc>
                <a:tc hMerge="1" v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14,1%</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Calibri" pitchFamily="34" charset="0"/>
                        </a:rPr>
                        <a:t>85,9%</a:t>
                      </a: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3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chemeClr val="accent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0518" name="Metin kutusu 2">
            <a:extLst>
              <a:ext uri="{FF2B5EF4-FFF2-40B4-BE49-F238E27FC236}">
                <a16:creationId xmlns:a16="http://schemas.microsoft.com/office/drawing/2014/main" id="{11179921-27F9-405B-9DA1-44BA44ECF978}"/>
              </a:ext>
            </a:extLst>
          </p:cNvPr>
          <p:cNvSpPr txBox="1">
            <a:spLocks noChangeArrowheads="1"/>
          </p:cNvSpPr>
          <p:nvPr/>
        </p:nvSpPr>
        <p:spPr bwMode="auto">
          <a:xfrm>
            <a:off x="5808663" y="5826125"/>
            <a:ext cx="1371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tr-TR" altLang="tr-TR" sz="2800">
                <a:latin typeface="Calibri" panose="020F0502020204030204" pitchFamily="34" charset="0"/>
              </a:rPr>
              <a:t>P&lt;0.001</a:t>
            </a:r>
          </a:p>
        </p:txBody>
      </p:sp>
      <p:cxnSp>
        <p:nvCxnSpPr>
          <p:cNvPr id="6" name="5 Düz Bağlayıcı">
            <a:extLst>
              <a:ext uri="{FF2B5EF4-FFF2-40B4-BE49-F238E27FC236}">
                <a16:creationId xmlns:a16="http://schemas.microsoft.com/office/drawing/2014/main" id="{46782925-D9E3-4D46-8DB9-BD6082B97EF1}"/>
              </a:ext>
            </a:extLst>
          </p:cNvPr>
          <p:cNvCxnSpPr/>
          <p:nvPr/>
        </p:nvCxnSpPr>
        <p:spPr>
          <a:xfrm>
            <a:off x="2424114" y="3429000"/>
            <a:ext cx="72723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7 Düz Bağlayıcı">
            <a:extLst>
              <a:ext uri="{FF2B5EF4-FFF2-40B4-BE49-F238E27FC236}">
                <a16:creationId xmlns:a16="http://schemas.microsoft.com/office/drawing/2014/main" id="{0ACC82B6-B3D4-4F00-9802-DA998B0B2F17}"/>
              </a:ext>
            </a:extLst>
          </p:cNvPr>
          <p:cNvCxnSpPr/>
          <p:nvPr/>
        </p:nvCxnSpPr>
        <p:spPr>
          <a:xfrm>
            <a:off x="2424114" y="4652963"/>
            <a:ext cx="72723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8 Düz Bağlayıcı">
            <a:extLst>
              <a:ext uri="{FF2B5EF4-FFF2-40B4-BE49-F238E27FC236}">
                <a16:creationId xmlns:a16="http://schemas.microsoft.com/office/drawing/2014/main" id="{42B0F804-3C3B-4D49-BE80-EBB7D42F6E0C}"/>
              </a:ext>
            </a:extLst>
          </p:cNvPr>
          <p:cNvCxnSpPr/>
          <p:nvPr/>
        </p:nvCxnSpPr>
        <p:spPr>
          <a:xfrm>
            <a:off x="2424114" y="2276475"/>
            <a:ext cx="727233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9 Dikdörtgen">
            <a:extLst>
              <a:ext uri="{FF2B5EF4-FFF2-40B4-BE49-F238E27FC236}">
                <a16:creationId xmlns:a16="http://schemas.microsoft.com/office/drawing/2014/main" id="{0964892D-08EE-428E-84D7-BCD6CC1744DF}"/>
              </a:ext>
            </a:extLst>
          </p:cNvPr>
          <p:cNvSpPr/>
          <p:nvPr/>
        </p:nvSpPr>
        <p:spPr>
          <a:xfrm>
            <a:off x="2423592" y="214716"/>
            <a:ext cx="7344816" cy="100811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YAŞA GÖRE DOZ İNDİRİMİ</a:t>
            </a:r>
          </a:p>
        </p:txBody>
      </p:sp>
      <p:sp>
        <p:nvSpPr>
          <p:cNvPr id="11" name="Metin kutusu 10">
            <a:extLst>
              <a:ext uri="{FF2B5EF4-FFF2-40B4-BE49-F238E27FC236}">
                <a16:creationId xmlns:a16="http://schemas.microsoft.com/office/drawing/2014/main" id="{FBC9F298-A58D-4E8F-A5F3-5324D20E3937}"/>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60B1A637-A9F8-47E6-86DB-FF2C2D170738}"/>
              </a:ext>
            </a:extLst>
          </p:cNvPr>
          <p:cNvGraphicFramePr>
            <a:graphicFrameLocks noGrp="1"/>
          </p:cNvGraphicFramePr>
          <p:nvPr/>
        </p:nvGraphicFramePr>
        <p:xfrm>
          <a:off x="2640014" y="1196975"/>
          <a:ext cx="7343775" cy="4038600"/>
        </p:xfrm>
        <a:graphic>
          <a:graphicData uri="http://schemas.openxmlformats.org/drawingml/2006/table">
            <a:tbl>
              <a:tblPr/>
              <a:tblGrid>
                <a:gridCol w="242887">
                  <a:extLst>
                    <a:ext uri="{9D8B030D-6E8A-4147-A177-3AD203B41FA5}">
                      <a16:colId xmlns:a16="http://schemas.microsoft.com/office/drawing/2014/main" val="20000"/>
                    </a:ext>
                  </a:extLst>
                </a:gridCol>
                <a:gridCol w="1509713">
                  <a:extLst>
                    <a:ext uri="{9D8B030D-6E8A-4147-A177-3AD203B41FA5}">
                      <a16:colId xmlns:a16="http://schemas.microsoft.com/office/drawing/2014/main" val="20001"/>
                    </a:ext>
                  </a:extLst>
                </a:gridCol>
                <a:gridCol w="623887">
                  <a:extLst>
                    <a:ext uri="{9D8B030D-6E8A-4147-A177-3AD203B41FA5}">
                      <a16:colId xmlns:a16="http://schemas.microsoft.com/office/drawing/2014/main" val="20002"/>
                    </a:ext>
                  </a:extLst>
                </a:gridCol>
                <a:gridCol w="1655763">
                  <a:extLst>
                    <a:ext uri="{9D8B030D-6E8A-4147-A177-3AD203B41FA5}">
                      <a16:colId xmlns:a16="http://schemas.microsoft.com/office/drawing/2014/main" val="20003"/>
                    </a:ext>
                  </a:extLst>
                </a:gridCol>
                <a:gridCol w="1655762">
                  <a:extLst>
                    <a:ext uri="{9D8B030D-6E8A-4147-A177-3AD203B41FA5}">
                      <a16:colId xmlns:a16="http://schemas.microsoft.com/office/drawing/2014/main" val="20004"/>
                    </a:ext>
                  </a:extLst>
                </a:gridCol>
                <a:gridCol w="1655763">
                  <a:extLst>
                    <a:ext uri="{9D8B030D-6E8A-4147-A177-3AD203B41FA5}">
                      <a16:colId xmlns:a16="http://schemas.microsoft.com/office/drawing/2014/main" val="20005"/>
                    </a:ext>
                  </a:extLst>
                </a:gridCol>
              </a:tblGrid>
              <a:tr h="504825">
                <a:tc rowSpan="2" gridSpan="3">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altLang="tr-TR" sz="3600" b="0" i="0" u="none" strike="noStrike" cap="none" normalizeH="0" baseline="0">
                          <a:ln>
                            <a:noFill/>
                          </a:ln>
                          <a:solidFill>
                            <a:schemeClr val="tx1"/>
                          </a:solidFill>
                          <a:effectLst/>
                          <a:latin typeface="Calibri" panose="020F0502020204030204" pitchFamily="34" charset="0"/>
                          <a:cs typeface="Arial" panose="020B0604020202020204" pitchFamily="34" charset="0"/>
                        </a:rPr>
                        <a:t> </a:t>
                      </a: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grid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c hMerge="1">
                  <a:txBody>
                    <a:bodyPr/>
                    <a:lstStyle/>
                    <a:p>
                      <a:endParaRPr lang="tr-TR"/>
                    </a:p>
                  </a:txBody>
                  <a:tcPr/>
                </a:tc>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504825">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Evet</a:t>
                      </a: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Hayır</a:t>
                      </a: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vMerge="1">
                  <a:txBody>
                    <a:bodyPr/>
                    <a:lstStyle/>
                    <a:p>
                      <a:endParaRPr lang="tr-TR"/>
                    </a:p>
                  </a:txBody>
                  <a:tcPr/>
                </a:tc>
                <a:extLst>
                  <a:ext uri="{0D108BD9-81ED-4DB2-BD59-A6C34878D82A}">
                    <a16:rowId xmlns:a16="http://schemas.microsoft.com/office/drawing/2014/main" val="10001"/>
                  </a:ext>
                </a:extLst>
              </a:tr>
              <a:tr h="504825">
                <a:tc rowSpan="4">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&gt;75</a:t>
                      </a: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n</a:t>
                      </a: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92</a:t>
                      </a: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165</a:t>
                      </a: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257</a:t>
                      </a: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504825">
                <a:tc vMerge="1">
                  <a:txBody>
                    <a:bodyPr/>
                    <a:lstStyle/>
                    <a:p>
                      <a:endParaRPr lang="tr-TR"/>
                    </a:p>
                  </a:txBody>
                  <a:tcPr/>
                </a:tc>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accent2"/>
                          </a:solidFill>
                          <a:effectLst/>
                          <a:latin typeface="Calibri" panose="020F0502020204030204" pitchFamily="34" charset="0"/>
                          <a:cs typeface="Arial" panose="020B0604020202020204" pitchFamily="34" charset="0"/>
                        </a:rPr>
                        <a:t>35,8%</a:t>
                      </a:r>
                      <a:endParaRPr kumimoji="0" lang="tr-TR" altLang="tr-TR" sz="32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Calibri" panose="020F0502020204030204" pitchFamily="34" charset="0"/>
                          <a:cs typeface="Arial" panose="020B0604020202020204" pitchFamily="34" charset="0"/>
                        </a:rPr>
                        <a:t>64,2%</a:t>
                      </a:r>
                      <a:endParaRPr kumimoji="0" lang="tr-TR" altLang="tr-TR" sz="3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504825">
                <a:tc vMerge="1">
                  <a:txBody>
                    <a:bodyPr/>
                    <a:lstStyle/>
                    <a:p>
                      <a:endParaRPr lang="tr-TR"/>
                    </a:p>
                  </a:txBody>
                  <a:tcPr/>
                </a:tc>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&gt;80</a:t>
                      </a:r>
                      <a:endParaRPr kumimoji="0" lang="tr-TR" altLang="tr-TR" sz="3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n</a:t>
                      </a:r>
                      <a:endParaRPr kumimoji="0" lang="tr-TR" altLang="tr-TR" sz="3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Calibri" panose="020F0502020204030204" pitchFamily="34" charset="0"/>
                          <a:cs typeface="Arial" panose="020B0604020202020204" pitchFamily="34" charset="0"/>
                        </a:rPr>
                        <a:t>30</a:t>
                      </a:r>
                      <a:endParaRPr kumimoji="0" lang="tr-TR" altLang="tr-TR" sz="3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57</a:t>
                      </a: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87</a:t>
                      </a:r>
                      <a:endParaRPr kumimoji="0" lang="tr-TR" altLang="tr-TR" sz="3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504825">
                <a:tc vMerge="1">
                  <a:txBody>
                    <a:bodyPr/>
                    <a:lstStyle/>
                    <a:p>
                      <a:endParaRPr lang="tr-TR"/>
                    </a:p>
                  </a:txBody>
                  <a:tcPr/>
                </a:tc>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accent2"/>
                          </a:solidFill>
                          <a:effectLst/>
                          <a:latin typeface="Calibri" panose="020F0502020204030204" pitchFamily="34" charset="0"/>
                          <a:cs typeface="Arial" panose="020B0604020202020204" pitchFamily="34" charset="0"/>
                        </a:rPr>
                        <a:t>34,5%</a:t>
                      </a:r>
                      <a:endParaRPr kumimoji="0" lang="tr-TR" altLang="tr-TR" sz="32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Calibri" panose="020F0502020204030204" pitchFamily="34" charset="0"/>
                          <a:cs typeface="Arial" panose="020B0604020202020204" pitchFamily="34" charset="0"/>
                        </a:rPr>
                        <a:t>65,5%</a:t>
                      </a:r>
                      <a:endParaRPr kumimoji="0" lang="tr-TR" altLang="tr-TR" sz="3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504825">
                <a:tc rowSpan="2" grid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rowSpan="2" h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504825">
                <a:tc gridSpan="2" vMerge="1">
                  <a:txBody>
                    <a:bodyPr/>
                    <a:lstStyle/>
                    <a:p>
                      <a:endParaRPr lang="tr-TR"/>
                    </a:p>
                  </a:txBody>
                  <a:tcPr/>
                </a:tc>
                <a:tc hMerge="1"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3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cxnSp>
        <p:nvCxnSpPr>
          <p:cNvPr id="5" name="4 Düz Bağlayıcı">
            <a:extLst>
              <a:ext uri="{FF2B5EF4-FFF2-40B4-BE49-F238E27FC236}">
                <a16:creationId xmlns:a16="http://schemas.microsoft.com/office/drawing/2014/main" id="{349A6DCB-F166-4CA9-8101-DDBC99151317}"/>
              </a:ext>
            </a:extLst>
          </p:cNvPr>
          <p:cNvCxnSpPr/>
          <p:nvPr/>
        </p:nvCxnSpPr>
        <p:spPr>
          <a:xfrm>
            <a:off x="2566989" y="2060575"/>
            <a:ext cx="727392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5 Düz Bağlayıcı">
            <a:extLst>
              <a:ext uri="{FF2B5EF4-FFF2-40B4-BE49-F238E27FC236}">
                <a16:creationId xmlns:a16="http://schemas.microsoft.com/office/drawing/2014/main" id="{CF146899-220D-44BE-80A6-836DCEF3D417}"/>
              </a:ext>
            </a:extLst>
          </p:cNvPr>
          <p:cNvCxnSpPr/>
          <p:nvPr/>
        </p:nvCxnSpPr>
        <p:spPr>
          <a:xfrm>
            <a:off x="2566989" y="3284538"/>
            <a:ext cx="727392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6 Düz Bağlayıcı">
            <a:extLst>
              <a:ext uri="{FF2B5EF4-FFF2-40B4-BE49-F238E27FC236}">
                <a16:creationId xmlns:a16="http://schemas.microsoft.com/office/drawing/2014/main" id="{1860BFF1-3E24-4671-A9FF-8BFB73473CA3}"/>
              </a:ext>
            </a:extLst>
          </p:cNvPr>
          <p:cNvCxnSpPr/>
          <p:nvPr/>
        </p:nvCxnSpPr>
        <p:spPr>
          <a:xfrm>
            <a:off x="2566989" y="4149725"/>
            <a:ext cx="7273925"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7 Dikdörtgen">
            <a:extLst>
              <a:ext uri="{FF2B5EF4-FFF2-40B4-BE49-F238E27FC236}">
                <a16:creationId xmlns:a16="http://schemas.microsoft.com/office/drawing/2014/main" id="{542ECE7E-A376-4159-ADA4-E2812840597D}"/>
              </a:ext>
            </a:extLst>
          </p:cNvPr>
          <p:cNvSpPr/>
          <p:nvPr/>
        </p:nvSpPr>
        <p:spPr>
          <a:xfrm>
            <a:off x="2783632" y="115888"/>
            <a:ext cx="6696744" cy="1009650"/>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tr-TR" sz="3200" b="1" dirty="0">
                <a:ln>
                  <a:solidFill>
                    <a:schemeClr val="accent2">
                      <a:lumMod val="20000"/>
                      <a:lumOff val="80000"/>
                    </a:schemeClr>
                  </a:solidFill>
                </a:ln>
                <a:solidFill>
                  <a:schemeClr val="tx1"/>
                </a:solidFill>
              </a:rPr>
              <a:t>YAŞA GÖRE DOZ İNDİRİMİ </a:t>
            </a:r>
          </a:p>
          <a:p>
            <a:pPr algn="ctr">
              <a:defRPr/>
            </a:pPr>
            <a:r>
              <a:rPr lang="tr-TR" sz="3200" b="1" dirty="0">
                <a:ln>
                  <a:solidFill>
                    <a:schemeClr val="accent2">
                      <a:lumMod val="20000"/>
                      <a:lumOff val="80000"/>
                    </a:schemeClr>
                  </a:solidFill>
                </a:ln>
                <a:solidFill>
                  <a:schemeClr val="tx1"/>
                </a:solidFill>
              </a:rPr>
              <a:t>75 YAŞ </a:t>
            </a:r>
          </a:p>
        </p:txBody>
      </p:sp>
      <p:sp>
        <p:nvSpPr>
          <p:cNvPr id="9" name="8 Dikdörtgen">
            <a:extLst>
              <a:ext uri="{FF2B5EF4-FFF2-40B4-BE49-F238E27FC236}">
                <a16:creationId xmlns:a16="http://schemas.microsoft.com/office/drawing/2014/main" id="{A04268E2-6E3E-45CB-97E2-1FFADF8A2FAA}"/>
              </a:ext>
            </a:extLst>
          </p:cNvPr>
          <p:cNvSpPr/>
          <p:nvPr/>
        </p:nvSpPr>
        <p:spPr>
          <a:xfrm>
            <a:off x="2638973" y="113156"/>
            <a:ext cx="7344816" cy="100811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YAŞA GÖRE DOZ İNDİRİMİ</a:t>
            </a:r>
          </a:p>
        </p:txBody>
      </p:sp>
      <p:sp>
        <p:nvSpPr>
          <p:cNvPr id="10" name="Metin kutusu 9">
            <a:extLst>
              <a:ext uri="{FF2B5EF4-FFF2-40B4-BE49-F238E27FC236}">
                <a16:creationId xmlns:a16="http://schemas.microsoft.com/office/drawing/2014/main" id="{38679926-371F-4E20-8F78-C350B734CD15}"/>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356CB662-2A0C-4694-AEF9-0127BDED82EB}"/>
              </a:ext>
            </a:extLst>
          </p:cNvPr>
          <p:cNvGraphicFramePr>
            <a:graphicFrameLocks noGrp="1"/>
          </p:cNvGraphicFramePr>
          <p:nvPr/>
        </p:nvGraphicFramePr>
        <p:xfrm>
          <a:off x="2403476" y="1628776"/>
          <a:ext cx="7508875" cy="3770313"/>
        </p:xfrm>
        <a:graphic>
          <a:graphicData uri="http://schemas.openxmlformats.org/drawingml/2006/table">
            <a:tbl>
              <a:tblPr/>
              <a:tblGrid>
                <a:gridCol w="865188">
                  <a:extLst>
                    <a:ext uri="{9D8B030D-6E8A-4147-A177-3AD203B41FA5}">
                      <a16:colId xmlns:a16="http://schemas.microsoft.com/office/drawing/2014/main" val="20000"/>
                    </a:ext>
                  </a:extLst>
                </a:gridCol>
                <a:gridCol w="268287">
                  <a:extLst>
                    <a:ext uri="{9D8B030D-6E8A-4147-A177-3AD203B41FA5}">
                      <a16:colId xmlns:a16="http://schemas.microsoft.com/office/drawing/2014/main" val="20001"/>
                    </a:ext>
                  </a:extLst>
                </a:gridCol>
                <a:gridCol w="814388">
                  <a:extLst>
                    <a:ext uri="{9D8B030D-6E8A-4147-A177-3AD203B41FA5}">
                      <a16:colId xmlns:a16="http://schemas.microsoft.com/office/drawing/2014/main" val="20002"/>
                    </a:ext>
                  </a:extLst>
                </a:gridCol>
                <a:gridCol w="814387">
                  <a:extLst>
                    <a:ext uri="{9D8B030D-6E8A-4147-A177-3AD203B41FA5}">
                      <a16:colId xmlns:a16="http://schemas.microsoft.com/office/drawing/2014/main" val="20003"/>
                    </a:ext>
                  </a:extLst>
                </a:gridCol>
                <a:gridCol w="882650">
                  <a:extLst>
                    <a:ext uri="{9D8B030D-6E8A-4147-A177-3AD203B41FA5}">
                      <a16:colId xmlns:a16="http://schemas.microsoft.com/office/drawing/2014/main" val="20004"/>
                    </a:ext>
                  </a:extLst>
                </a:gridCol>
                <a:gridCol w="814388">
                  <a:extLst>
                    <a:ext uri="{9D8B030D-6E8A-4147-A177-3AD203B41FA5}">
                      <a16:colId xmlns:a16="http://schemas.microsoft.com/office/drawing/2014/main" val="20005"/>
                    </a:ext>
                  </a:extLst>
                </a:gridCol>
                <a:gridCol w="814387">
                  <a:extLst>
                    <a:ext uri="{9D8B030D-6E8A-4147-A177-3AD203B41FA5}">
                      <a16:colId xmlns:a16="http://schemas.microsoft.com/office/drawing/2014/main" val="20006"/>
                    </a:ext>
                  </a:extLst>
                </a:gridCol>
                <a:gridCol w="1046163">
                  <a:extLst>
                    <a:ext uri="{9D8B030D-6E8A-4147-A177-3AD203B41FA5}">
                      <a16:colId xmlns:a16="http://schemas.microsoft.com/office/drawing/2014/main" val="20007"/>
                    </a:ext>
                  </a:extLst>
                </a:gridCol>
                <a:gridCol w="628650">
                  <a:extLst>
                    <a:ext uri="{9D8B030D-6E8A-4147-A177-3AD203B41FA5}">
                      <a16:colId xmlns:a16="http://schemas.microsoft.com/office/drawing/2014/main" val="20008"/>
                    </a:ext>
                  </a:extLst>
                </a:gridCol>
                <a:gridCol w="560387">
                  <a:extLst>
                    <a:ext uri="{9D8B030D-6E8A-4147-A177-3AD203B41FA5}">
                      <a16:colId xmlns:a16="http://schemas.microsoft.com/office/drawing/2014/main" val="20009"/>
                    </a:ext>
                  </a:extLst>
                </a:gridCol>
              </a:tblGrid>
              <a:tr h="419100">
                <a:tc rowSpan="2" grid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c rowSpan="2" hMerge="1">
                  <a:txBody>
                    <a:bodyPr/>
                    <a:lstStyle/>
                    <a:p>
                      <a:endParaRPr lang="tr-TR"/>
                    </a:p>
                  </a:txBody>
                  <a:tcPr/>
                </a:tc>
                <a:tc gridSpan="8">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836613">
                <a:tc gridSpan="2" vMerge="1">
                  <a:txBody>
                    <a:bodyPr/>
                    <a:lstStyle/>
                    <a:p>
                      <a:endParaRPr lang="tr-TR"/>
                    </a:p>
                  </a:txBody>
                  <a:tcPr/>
                </a:tc>
                <a:tc hMerge="1" v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Calibri" pitchFamily="34" charset="0"/>
                        </a:rPr>
                        <a:t>Meme</a:t>
                      </a: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Calibri" pitchFamily="34" charset="0"/>
                        </a:rPr>
                        <a:t>Solunum Yolları</a:t>
                      </a: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Calibri" pitchFamily="34" charset="0"/>
                        </a:rPr>
                        <a:t>Jinekoloji</a:t>
                      </a: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Calibri" pitchFamily="34" charset="0"/>
                        </a:rPr>
                        <a:t>Lenfoma</a:t>
                      </a: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Calibri" pitchFamily="34" charset="0"/>
                        </a:rPr>
                        <a:t>Baş Boyun Beyin</a:t>
                      </a: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Calibri" pitchFamily="34" charset="0"/>
                        </a:rPr>
                        <a:t>Üroloji</a:t>
                      </a: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Calibri" pitchFamily="34" charset="0"/>
                        </a:rPr>
                        <a:t>GİS</a:t>
                      </a: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600" b="0" i="0" u="none" strike="noStrike" cap="none" normalizeH="0" baseline="0">
                          <a:ln>
                            <a:noFill/>
                          </a:ln>
                          <a:solidFill>
                            <a:schemeClr val="tx1"/>
                          </a:solidFill>
                          <a:effectLst/>
                          <a:latin typeface="Calibri" pitchFamily="34" charset="0"/>
                        </a:rPr>
                        <a:t>Diğer</a:t>
                      </a: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419100">
                <a:tc row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&lt;=65</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n</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1200</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433</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291</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29</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112</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155</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846</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165</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419100">
                <a:tc v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1" i="0" u="none" strike="noStrike" cap="none" normalizeH="0" baseline="0" dirty="0">
                          <a:ln>
                            <a:noFill/>
                          </a:ln>
                          <a:solidFill>
                            <a:srgbClr val="C00000"/>
                          </a:solidFill>
                          <a:effectLst/>
                          <a:latin typeface="Calibri" pitchFamily="34" charset="0"/>
                        </a:rPr>
                        <a:t>37,1</a:t>
                      </a:r>
                      <a:endParaRPr kumimoji="0" lang="tr-TR" sz="1800" b="1" i="0" u="none" strike="noStrike" cap="none" normalizeH="0" baseline="0" dirty="0">
                        <a:ln>
                          <a:noFill/>
                        </a:ln>
                        <a:solidFill>
                          <a:srgbClr val="C00000"/>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13,4</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9,0</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0,9</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3,5</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4,8</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1" i="0" u="none" strike="noStrike" cap="none" normalizeH="0" baseline="0" dirty="0">
                          <a:ln>
                            <a:noFill/>
                          </a:ln>
                          <a:solidFill>
                            <a:srgbClr val="C00000"/>
                          </a:solidFill>
                          <a:effectLst/>
                          <a:latin typeface="Calibri" pitchFamily="34" charset="0"/>
                        </a:rPr>
                        <a:t>26,2</a:t>
                      </a:r>
                      <a:endParaRPr kumimoji="0" lang="tr-TR" sz="1800" b="1" i="0" u="none" strike="noStrike" cap="none" normalizeH="0" baseline="0" dirty="0">
                        <a:ln>
                          <a:noFill/>
                        </a:ln>
                        <a:solidFill>
                          <a:srgbClr val="C00000"/>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5,1</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419100">
                <a:tc row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&gt;65</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n</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193</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228</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103</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16</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26</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148</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448</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Calibri"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Calibri" pitchFamily="34" charset="0"/>
                        </a:rPr>
                        <a:t>67</a:t>
                      </a:r>
                      <a:endParaRPr kumimoji="0" lang="tr-TR" sz="18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419100">
                <a:tc v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15,7</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1" i="0" u="none" strike="noStrike" cap="none" normalizeH="0" baseline="0" dirty="0">
                          <a:ln>
                            <a:noFill/>
                          </a:ln>
                          <a:solidFill>
                            <a:srgbClr val="C00000"/>
                          </a:solidFill>
                          <a:effectLst/>
                          <a:latin typeface="Calibri" pitchFamily="34" charset="0"/>
                        </a:rPr>
                        <a:t>18,6</a:t>
                      </a:r>
                      <a:endParaRPr kumimoji="0" lang="tr-TR" sz="1800" b="1" i="0" u="none" strike="noStrike" cap="none" normalizeH="0" baseline="0" dirty="0">
                        <a:ln>
                          <a:noFill/>
                        </a:ln>
                        <a:solidFill>
                          <a:srgbClr val="C00000"/>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8,4</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1,3</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2,1</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12,0</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1" i="0" u="none" strike="noStrike" cap="none" normalizeH="0" baseline="0" dirty="0">
                          <a:ln>
                            <a:noFill/>
                          </a:ln>
                          <a:solidFill>
                            <a:srgbClr val="C00000"/>
                          </a:solidFill>
                          <a:effectLst/>
                          <a:latin typeface="Calibri" pitchFamily="34" charset="0"/>
                        </a:rPr>
                        <a:t>36,5</a:t>
                      </a:r>
                      <a:endParaRPr kumimoji="0" lang="tr-TR" sz="1800" b="1" i="0" u="none" strike="noStrike" cap="none" normalizeH="0" baseline="0" dirty="0">
                        <a:ln>
                          <a:noFill/>
                        </a:ln>
                        <a:solidFill>
                          <a:srgbClr val="C00000"/>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Calibri" pitchFamily="34" charset="0"/>
                        </a:rPr>
                        <a:t>5,5</a:t>
                      </a:r>
                      <a:endParaRPr kumimoji="0" lang="tr-TR" sz="18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419100">
                <a:tc rowSpan="2">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419100">
                <a:tc vMerge="1">
                  <a:txBody>
                    <a:bodyPr/>
                    <a:lstStyle/>
                    <a:p>
                      <a:endParaRPr lang="tr-TR"/>
                    </a:p>
                  </a:txBody>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2600" name="Metin kutusu 2">
            <a:extLst>
              <a:ext uri="{FF2B5EF4-FFF2-40B4-BE49-F238E27FC236}">
                <a16:creationId xmlns:a16="http://schemas.microsoft.com/office/drawing/2014/main" id="{C23CB43C-BCA0-4C36-AB5C-7498D6FE2E67}"/>
              </a:ext>
            </a:extLst>
          </p:cNvPr>
          <p:cNvSpPr txBox="1">
            <a:spLocks noChangeArrowheads="1"/>
          </p:cNvSpPr>
          <p:nvPr/>
        </p:nvSpPr>
        <p:spPr bwMode="auto">
          <a:xfrm>
            <a:off x="5808663" y="5826125"/>
            <a:ext cx="1371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tr-TR" altLang="tr-TR" sz="2800">
                <a:latin typeface="Calibri" panose="020F0502020204030204" pitchFamily="34" charset="0"/>
              </a:rPr>
              <a:t>P&lt;0.001</a:t>
            </a:r>
          </a:p>
        </p:txBody>
      </p:sp>
      <p:cxnSp>
        <p:nvCxnSpPr>
          <p:cNvPr id="6" name="5 Düz Bağlayıcı">
            <a:extLst>
              <a:ext uri="{FF2B5EF4-FFF2-40B4-BE49-F238E27FC236}">
                <a16:creationId xmlns:a16="http://schemas.microsoft.com/office/drawing/2014/main" id="{0AD1E256-C9E4-4155-804F-4C94CC5DBD74}"/>
              </a:ext>
            </a:extLst>
          </p:cNvPr>
          <p:cNvCxnSpPr/>
          <p:nvPr/>
        </p:nvCxnSpPr>
        <p:spPr>
          <a:xfrm>
            <a:off x="2424114" y="2852738"/>
            <a:ext cx="755967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9 Düz Bağlayıcı">
            <a:extLst>
              <a:ext uri="{FF2B5EF4-FFF2-40B4-BE49-F238E27FC236}">
                <a16:creationId xmlns:a16="http://schemas.microsoft.com/office/drawing/2014/main" id="{689D0F2F-8D4C-47C3-95C2-3FBD1F313B5B}"/>
              </a:ext>
            </a:extLst>
          </p:cNvPr>
          <p:cNvCxnSpPr/>
          <p:nvPr/>
        </p:nvCxnSpPr>
        <p:spPr>
          <a:xfrm>
            <a:off x="2424114" y="3789363"/>
            <a:ext cx="755967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10 Düz Bağlayıcı">
            <a:extLst>
              <a:ext uri="{FF2B5EF4-FFF2-40B4-BE49-F238E27FC236}">
                <a16:creationId xmlns:a16="http://schemas.microsoft.com/office/drawing/2014/main" id="{68845215-CA6C-4B43-9A2B-E9646ED2507A}"/>
              </a:ext>
            </a:extLst>
          </p:cNvPr>
          <p:cNvCxnSpPr/>
          <p:nvPr/>
        </p:nvCxnSpPr>
        <p:spPr>
          <a:xfrm>
            <a:off x="2424114" y="4581525"/>
            <a:ext cx="7559675"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7 Dikdörtgen">
            <a:extLst>
              <a:ext uri="{FF2B5EF4-FFF2-40B4-BE49-F238E27FC236}">
                <a16:creationId xmlns:a16="http://schemas.microsoft.com/office/drawing/2014/main" id="{4B39F74F-5DC0-4397-AA2A-C448E1BA9750}"/>
              </a:ext>
            </a:extLst>
          </p:cNvPr>
          <p:cNvSpPr/>
          <p:nvPr/>
        </p:nvSpPr>
        <p:spPr>
          <a:xfrm>
            <a:off x="2495600" y="260648"/>
            <a:ext cx="7344816" cy="100811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TANILARA GÖRE DAĞILIM</a:t>
            </a:r>
          </a:p>
        </p:txBody>
      </p:sp>
      <p:sp>
        <p:nvSpPr>
          <p:cNvPr id="9" name="Metin kutusu 8">
            <a:extLst>
              <a:ext uri="{FF2B5EF4-FFF2-40B4-BE49-F238E27FC236}">
                <a16:creationId xmlns:a16="http://schemas.microsoft.com/office/drawing/2014/main" id="{60F00638-C966-4584-A08A-85EB6298A0D9}"/>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6517B9FA-41CF-4AED-8825-19595E36BF6D}"/>
              </a:ext>
            </a:extLst>
          </p:cNvPr>
          <p:cNvGraphicFramePr>
            <a:graphicFrameLocks noGrp="1"/>
          </p:cNvGraphicFramePr>
          <p:nvPr/>
        </p:nvGraphicFramePr>
        <p:xfrm>
          <a:off x="1992314" y="1916114"/>
          <a:ext cx="8351837" cy="4464053"/>
        </p:xfrm>
        <a:graphic>
          <a:graphicData uri="http://schemas.openxmlformats.org/drawingml/2006/table">
            <a:tbl>
              <a:tblPr/>
              <a:tblGrid>
                <a:gridCol w="622300">
                  <a:extLst>
                    <a:ext uri="{9D8B030D-6E8A-4147-A177-3AD203B41FA5}">
                      <a16:colId xmlns:a16="http://schemas.microsoft.com/office/drawing/2014/main" val="20000"/>
                    </a:ext>
                  </a:extLst>
                </a:gridCol>
                <a:gridCol w="307975">
                  <a:extLst>
                    <a:ext uri="{9D8B030D-6E8A-4147-A177-3AD203B41FA5}">
                      <a16:colId xmlns:a16="http://schemas.microsoft.com/office/drawing/2014/main" val="20001"/>
                    </a:ext>
                  </a:extLst>
                </a:gridCol>
                <a:gridCol w="958850">
                  <a:extLst>
                    <a:ext uri="{9D8B030D-6E8A-4147-A177-3AD203B41FA5}">
                      <a16:colId xmlns:a16="http://schemas.microsoft.com/office/drawing/2014/main" val="20002"/>
                    </a:ext>
                  </a:extLst>
                </a:gridCol>
                <a:gridCol w="957262">
                  <a:extLst>
                    <a:ext uri="{9D8B030D-6E8A-4147-A177-3AD203B41FA5}">
                      <a16:colId xmlns:a16="http://schemas.microsoft.com/office/drawing/2014/main" val="20003"/>
                    </a:ext>
                  </a:extLst>
                </a:gridCol>
                <a:gridCol w="1041400">
                  <a:extLst>
                    <a:ext uri="{9D8B030D-6E8A-4147-A177-3AD203B41FA5}">
                      <a16:colId xmlns:a16="http://schemas.microsoft.com/office/drawing/2014/main" val="20004"/>
                    </a:ext>
                  </a:extLst>
                </a:gridCol>
                <a:gridCol w="957263">
                  <a:extLst>
                    <a:ext uri="{9D8B030D-6E8A-4147-A177-3AD203B41FA5}">
                      <a16:colId xmlns:a16="http://schemas.microsoft.com/office/drawing/2014/main" val="20005"/>
                    </a:ext>
                  </a:extLst>
                </a:gridCol>
                <a:gridCol w="958850">
                  <a:extLst>
                    <a:ext uri="{9D8B030D-6E8A-4147-A177-3AD203B41FA5}">
                      <a16:colId xmlns:a16="http://schemas.microsoft.com/office/drawing/2014/main" val="20006"/>
                    </a:ext>
                  </a:extLst>
                </a:gridCol>
                <a:gridCol w="1231900">
                  <a:extLst>
                    <a:ext uri="{9D8B030D-6E8A-4147-A177-3AD203B41FA5}">
                      <a16:colId xmlns:a16="http://schemas.microsoft.com/office/drawing/2014/main" val="20007"/>
                    </a:ext>
                  </a:extLst>
                </a:gridCol>
                <a:gridCol w="657225">
                  <a:extLst>
                    <a:ext uri="{9D8B030D-6E8A-4147-A177-3AD203B41FA5}">
                      <a16:colId xmlns:a16="http://schemas.microsoft.com/office/drawing/2014/main" val="20008"/>
                    </a:ext>
                  </a:extLst>
                </a:gridCol>
                <a:gridCol w="658812">
                  <a:extLst>
                    <a:ext uri="{9D8B030D-6E8A-4147-A177-3AD203B41FA5}">
                      <a16:colId xmlns:a16="http://schemas.microsoft.com/office/drawing/2014/main" val="20009"/>
                    </a:ext>
                  </a:extLst>
                </a:gridCol>
              </a:tblGrid>
              <a:tr h="531813">
                <a:tc rowSpan="2" gridSpan="2">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tr-TR" altLang="tr-TR"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c rowSpan="2" hMerge="1">
                  <a:txBody>
                    <a:bodyPr/>
                    <a:lstStyle/>
                    <a:p>
                      <a:endParaRPr lang="tr-TR"/>
                    </a:p>
                  </a:txBody>
                  <a:tcPr/>
                </a:tc>
                <a:tc gridSpan="8">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741362">
                <a:tc gridSpan="2" vMerge="1">
                  <a:txBody>
                    <a:bodyPr/>
                    <a:lstStyle/>
                    <a:p>
                      <a:endParaRPr lang="tr-TR"/>
                    </a:p>
                  </a:txBody>
                  <a:tcPr/>
                </a:tc>
                <a:tc hMerge="1"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Meme</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Solunum Yolları</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Jinekoloji</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Lenfoma</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Baş Boyun Beyin</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Üroloji</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GİS</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Diğer</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531813">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&gt;75</a:t>
                      </a:r>
                      <a:endParaRPr kumimoji="0" lang="tr-TR" altLang="tr-TR" sz="4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39</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33</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22</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9</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8</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52</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101</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17</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531813">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rgbClr val="C00000"/>
                          </a:solidFill>
                          <a:effectLst/>
                          <a:latin typeface="Calibri" panose="020F0502020204030204" pitchFamily="34" charset="0"/>
                          <a:cs typeface="Arial" panose="020B0604020202020204" pitchFamily="34" charset="0"/>
                        </a:rPr>
                        <a:t>13,9</a:t>
                      </a:r>
                      <a:r>
                        <a:rPr kumimoji="0" lang="tr-TR" altLang="tr-TR" sz="1800" b="1" i="0" u="none" strike="noStrike" cap="none" normalizeH="0" baseline="0" dirty="0">
                          <a:ln>
                            <a:noFill/>
                          </a:ln>
                          <a:solidFill>
                            <a:srgbClr val="C00000"/>
                          </a:solidFill>
                          <a:effectLst/>
                          <a:latin typeface="Arial" panose="020B0604020202020204" pitchFamily="34" charset="0"/>
                          <a:cs typeface="Arial" panose="020B0604020202020204" pitchFamily="34" charset="0"/>
                        </a:rPr>
                        <a:t>%</a:t>
                      </a:r>
                      <a:endParaRPr kumimoji="0" lang="tr-TR" altLang="tr-TR" sz="2800" b="1" i="0" u="none" strike="noStrike" cap="none" normalizeH="0" baseline="0" dirty="0">
                        <a:ln>
                          <a:noFill/>
                        </a:ln>
                        <a:solidFill>
                          <a:srgbClr val="C00000"/>
                        </a:solidFill>
                        <a:effectLst/>
                        <a:latin typeface="Arial" panose="020B060402020202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11,7%</a:t>
                      </a:r>
                      <a:endParaRPr kumimoji="0" lang="tr-TR" altLang="tr-TR" sz="28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7,8%</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3,2%</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2,8%</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rgbClr val="C00000"/>
                          </a:solidFill>
                          <a:effectLst/>
                          <a:latin typeface="Calibri" panose="020F0502020204030204" pitchFamily="34" charset="0"/>
                          <a:cs typeface="Arial" panose="020B0604020202020204" pitchFamily="34" charset="0"/>
                        </a:rPr>
                        <a:t>18,5%</a:t>
                      </a:r>
                      <a:endParaRPr kumimoji="0" lang="tr-TR" altLang="tr-TR" sz="28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rgbClr val="C00000"/>
                          </a:solidFill>
                          <a:effectLst/>
                          <a:latin typeface="Calibri" panose="020F0502020204030204" pitchFamily="34" charset="0"/>
                          <a:cs typeface="Arial" panose="020B0604020202020204" pitchFamily="34" charset="0"/>
                        </a:rPr>
                        <a:t>35,9%</a:t>
                      </a:r>
                      <a:endParaRPr kumimoji="0" lang="tr-TR" altLang="tr-TR" sz="28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6,0%</a:t>
                      </a: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531813">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&gt;80</a:t>
                      </a: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10</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9</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8</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4</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5</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18</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34</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7</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531813">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rgbClr val="C00000"/>
                          </a:solidFill>
                          <a:effectLst/>
                          <a:latin typeface="Calibri" panose="020F0502020204030204" pitchFamily="34" charset="0"/>
                          <a:cs typeface="Arial" panose="020B0604020202020204" pitchFamily="34" charset="0"/>
                        </a:rPr>
                        <a:t>10,5%</a:t>
                      </a:r>
                      <a:endParaRPr kumimoji="0" lang="tr-TR" altLang="tr-TR" sz="18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9,5%</a:t>
                      </a:r>
                      <a:endParaRPr kumimoji="0" lang="tr-TR" altLang="tr-TR" sz="18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8,4%</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4,2%</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5,3%</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rgbClr val="C00000"/>
                          </a:solidFill>
                          <a:effectLst/>
                          <a:latin typeface="Calibri" panose="020F0502020204030204" pitchFamily="34" charset="0"/>
                          <a:cs typeface="Arial" panose="020B0604020202020204" pitchFamily="34" charset="0"/>
                        </a:rPr>
                        <a:t>18,9%</a:t>
                      </a:r>
                      <a:endParaRPr kumimoji="0" lang="tr-TR" altLang="tr-TR" sz="18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rgbClr val="C00000"/>
                          </a:solidFill>
                          <a:effectLst/>
                          <a:latin typeface="Calibri" panose="020F0502020204030204" pitchFamily="34" charset="0"/>
                          <a:cs typeface="Arial" panose="020B0604020202020204" pitchFamily="34" charset="0"/>
                        </a:rPr>
                        <a:t>35,8%</a:t>
                      </a:r>
                      <a:endParaRPr kumimoji="0" lang="tr-TR" altLang="tr-TR" sz="1800" b="1" i="0" u="none" strike="noStrike" cap="none" normalizeH="0" baseline="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7,4%</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531813">
                <a:tc rowSpan="2">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531813">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cxnSp>
        <p:nvCxnSpPr>
          <p:cNvPr id="4" name="3 Düz Bağlayıcı">
            <a:extLst>
              <a:ext uri="{FF2B5EF4-FFF2-40B4-BE49-F238E27FC236}">
                <a16:creationId xmlns:a16="http://schemas.microsoft.com/office/drawing/2014/main" id="{B3C33599-92C1-4EDC-8566-29D932F6F11E}"/>
              </a:ext>
            </a:extLst>
          </p:cNvPr>
          <p:cNvCxnSpPr/>
          <p:nvPr/>
        </p:nvCxnSpPr>
        <p:spPr>
          <a:xfrm>
            <a:off x="1992314" y="3213100"/>
            <a:ext cx="83518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 name="4 Düz Bağlayıcı">
            <a:extLst>
              <a:ext uri="{FF2B5EF4-FFF2-40B4-BE49-F238E27FC236}">
                <a16:creationId xmlns:a16="http://schemas.microsoft.com/office/drawing/2014/main" id="{54FBF44E-E433-4675-86A1-410758E18122}"/>
              </a:ext>
            </a:extLst>
          </p:cNvPr>
          <p:cNvCxnSpPr/>
          <p:nvPr/>
        </p:nvCxnSpPr>
        <p:spPr>
          <a:xfrm>
            <a:off x="1992314" y="4292600"/>
            <a:ext cx="83518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5 Düz Bağlayıcı">
            <a:extLst>
              <a:ext uri="{FF2B5EF4-FFF2-40B4-BE49-F238E27FC236}">
                <a16:creationId xmlns:a16="http://schemas.microsoft.com/office/drawing/2014/main" id="{37255BE7-737B-4EB0-B5F6-9C67BC30AEDD}"/>
              </a:ext>
            </a:extLst>
          </p:cNvPr>
          <p:cNvCxnSpPr/>
          <p:nvPr/>
        </p:nvCxnSpPr>
        <p:spPr>
          <a:xfrm>
            <a:off x="1992314" y="5516563"/>
            <a:ext cx="83518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7 Düz Bağlayıcı">
            <a:extLst>
              <a:ext uri="{FF2B5EF4-FFF2-40B4-BE49-F238E27FC236}">
                <a16:creationId xmlns:a16="http://schemas.microsoft.com/office/drawing/2014/main" id="{BE0AFE06-81B5-48BE-9286-F64E3DF7C842}"/>
              </a:ext>
            </a:extLst>
          </p:cNvPr>
          <p:cNvCxnSpPr/>
          <p:nvPr/>
        </p:nvCxnSpPr>
        <p:spPr>
          <a:xfrm>
            <a:off x="2855913" y="1916114"/>
            <a:ext cx="0" cy="44656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11 Düz Bağlayıcı">
            <a:extLst>
              <a:ext uri="{FF2B5EF4-FFF2-40B4-BE49-F238E27FC236}">
                <a16:creationId xmlns:a16="http://schemas.microsoft.com/office/drawing/2014/main" id="{AB6221FF-50E0-4452-AB75-F19FE163AC64}"/>
              </a:ext>
            </a:extLst>
          </p:cNvPr>
          <p:cNvCxnSpPr/>
          <p:nvPr/>
        </p:nvCxnSpPr>
        <p:spPr>
          <a:xfrm>
            <a:off x="6888163" y="1916114"/>
            <a:ext cx="0" cy="44656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12 Düz Bağlayıcı">
            <a:extLst>
              <a:ext uri="{FF2B5EF4-FFF2-40B4-BE49-F238E27FC236}">
                <a16:creationId xmlns:a16="http://schemas.microsoft.com/office/drawing/2014/main" id="{9C0ED726-B86A-476D-9590-AB094A140EF7}"/>
              </a:ext>
            </a:extLst>
          </p:cNvPr>
          <p:cNvCxnSpPr/>
          <p:nvPr/>
        </p:nvCxnSpPr>
        <p:spPr>
          <a:xfrm>
            <a:off x="7967663" y="1916114"/>
            <a:ext cx="0" cy="44656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13 Düz Bağlayıcı">
            <a:extLst>
              <a:ext uri="{FF2B5EF4-FFF2-40B4-BE49-F238E27FC236}">
                <a16:creationId xmlns:a16="http://schemas.microsoft.com/office/drawing/2014/main" id="{4DF4D55F-39C9-42C2-B729-8C2CD06316A2}"/>
              </a:ext>
            </a:extLst>
          </p:cNvPr>
          <p:cNvCxnSpPr/>
          <p:nvPr/>
        </p:nvCxnSpPr>
        <p:spPr>
          <a:xfrm>
            <a:off x="8904288" y="1916114"/>
            <a:ext cx="0" cy="44656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14 Düz Bağlayıcı">
            <a:extLst>
              <a:ext uri="{FF2B5EF4-FFF2-40B4-BE49-F238E27FC236}">
                <a16:creationId xmlns:a16="http://schemas.microsoft.com/office/drawing/2014/main" id="{A8A7512E-91D8-4B25-B624-6455D69AF7AC}"/>
              </a:ext>
            </a:extLst>
          </p:cNvPr>
          <p:cNvCxnSpPr/>
          <p:nvPr/>
        </p:nvCxnSpPr>
        <p:spPr>
          <a:xfrm>
            <a:off x="9696450" y="1916114"/>
            <a:ext cx="0" cy="44656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15 Düz Bağlayıcı">
            <a:extLst>
              <a:ext uri="{FF2B5EF4-FFF2-40B4-BE49-F238E27FC236}">
                <a16:creationId xmlns:a16="http://schemas.microsoft.com/office/drawing/2014/main" id="{8231785D-02FE-4367-8020-058EA097605F}"/>
              </a:ext>
            </a:extLst>
          </p:cNvPr>
          <p:cNvCxnSpPr/>
          <p:nvPr/>
        </p:nvCxnSpPr>
        <p:spPr>
          <a:xfrm>
            <a:off x="3863975" y="1916114"/>
            <a:ext cx="0" cy="44656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16 Düz Bağlayıcı">
            <a:extLst>
              <a:ext uri="{FF2B5EF4-FFF2-40B4-BE49-F238E27FC236}">
                <a16:creationId xmlns:a16="http://schemas.microsoft.com/office/drawing/2014/main" id="{10174033-A78A-4A0D-B50F-21F8D21E3217}"/>
              </a:ext>
            </a:extLst>
          </p:cNvPr>
          <p:cNvCxnSpPr/>
          <p:nvPr/>
        </p:nvCxnSpPr>
        <p:spPr>
          <a:xfrm>
            <a:off x="4872038" y="1916114"/>
            <a:ext cx="0" cy="44656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17 Düz Bağlayıcı">
            <a:extLst>
              <a:ext uri="{FF2B5EF4-FFF2-40B4-BE49-F238E27FC236}">
                <a16:creationId xmlns:a16="http://schemas.microsoft.com/office/drawing/2014/main" id="{70FCBE0B-1A21-4F87-B756-B124161200AC}"/>
              </a:ext>
            </a:extLst>
          </p:cNvPr>
          <p:cNvCxnSpPr/>
          <p:nvPr/>
        </p:nvCxnSpPr>
        <p:spPr>
          <a:xfrm>
            <a:off x="5880100" y="1916114"/>
            <a:ext cx="0" cy="446563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9" name="18 Dikdörtgen">
            <a:extLst>
              <a:ext uri="{FF2B5EF4-FFF2-40B4-BE49-F238E27FC236}">
                <a16:creationId xmlns:a16="http://schemas.microsoft.com/office/drawing/2014/main" id="{8B5C8668-ACBB-49F5-9D89-DACDBAB46705}"/>
              </a:ext>
            </a:extLst>
          </p:cNvPr>
          <p:cNvSpPr/>
          <p:nvPr/>
        </p:nvSpPr>
        <p:spPr>
          <a:xfrm>
            <a:off x="2495600" y="260648"/>
            <a:ext cx="7344816" cy="100811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TANILARA GÖRE DAĞILIM</a:t>
            </a:r>
          </a:p>
        </p:txBody>
      </p:sp>
      <p:sp>
        <p:nvSpPr>
          <p:cNvPr id="20" name="Metin kutusu 19">
            <a:extLst>
              <a:ext uri="{FF2B5EF4-FFF2-40B4-BE49-F238E27FC236}">
                <a16:creationId xmlns:a16="http://schemas.microsoft.com/office/drawing/2014/main" id="{D9B3CBA0-B4CA-4386-8518-BD609268D39C}"/>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748" name="Group 76">
            <a:extLst>
              <a:ext uri="{FF2B5EF4-FFF2-40B4-BE49-F238E27FC236}">
                <a16:creationId xmlns:a16="http://schemas.microsoft.com/office/drawing/2014/main" id="{0B3B8CCA-7A55-441B-8B5C-8EADD3D084AA}"/>
              </a:ext>
            </a:extLst>
          </p:cNvPr>
          <p:cNvGraphicFramePr>
            <a:graphicFrameLocks noGrp="1"/>
          </p:cNvGraphicFramePr>
          <p:nvPr/>
        </p:nvGraphicFramePr>
        <p:xfrm>
          <a:off x="1944689" y="1628776"/>
          <a:ext cx="8472487" cy="4614863"/>
        </p:xfrm>
        <a:graphic>
          <a:graphicData uri="http://schemas.openxmlformats.org/drawingml/2006/table">
            <a:tbl>
              <a:tblPr/>
              <a:tblGrid>
                <a:gridCol w="133350">
                  <a:extLst>
                    <a:ext uri="{9D8B030D-6E8A-4147-A177-3AD203B41FA5}">
                      <a16:colId xmlns:a16="http://schemas.microsoft.com/office/drawing/2014/main" val="20000"/>
                    </a:ext>
                  </a:extLst>
                </a:gridCol>
                <a:gridCol w="588962">
                  <a:extLst>
                    <a:ext uri="{9D8B030D-6E8A-4147-A177-3AD203B41FA5}">
                      <a16:colId xmlns:a16="http://schemas.microsoft.com/office/drawing/2014/main" val="20001"/>
                    </a:ext>
                  </a:extLst>
                </a:gridCol>
                <a:gridCol w="774700">
                  <a:extLst>
                    <a:ext uri="{9D8B030D-6E8A-4147-A177-3AD203B41FA5}">
                      <a16:colId xmlns:a16="http://schemas.microsoft.com/office/drawing/2014/main" val="20002"/>
                    </a:ext>
                  </a:extLst>
                </a:gridCol>
                <a:gridCol w="728663">
                  <a:extLst>
                    <a:ext uri="{9D8B030D-6E8A-4147-A177-3AD203B41FA5}">
                      <a16:colId xmlns:a16="http://schemas.microsoft.com/office/drawing/2014/main" val="20003"/>
                    </a:ext>
                  </a:extLst>
                </a:gridCol>
                <a:gridCol w="730250">
                  <a:extLst>
                    <a:ext uri="{9D8B030D-6E8A-4147-A177-3AD203B41FA5}">
                      <a16:colId xmlns:a16="http://schemas.microsoft.com/office/drawing/2014/main" val="20004"/>
                    </a:ext>
                  </a:extLst>
                </a:gridCol>
                <a:gridCol w="728662">
                  <a:extLst>
                    <a:ext uri="{9D8B030D-6E8A-4147-A177-3AD203B41FA5}">
                      <a16:colId xmlns:a16="http://schemas.microsoft.com/office/drawing/2014/main" val="20005"/>
                    </a:ext>
                  </a:extLst>
                </a:gridCol>
                <a:gridCol w="942975">
                  <a:extLst>
                    <a:ext uri="{9D8B030D-6E8A-4147-A177-3AD203B41FA5}">
                      <a16:colId xmlns:a16="http://schemas.microsoft.com/office/drawing/2014/main" val="20006"/>
                    </a:ext>
                  </a:extLst>
                </a:gridCol>
                <a:gridCol w="728663">
                  <a:extLst>
                    <a:ext uri="{9D8B030D-6E8A-4147-A177-3AD203B41FA5}">
                      <a16:colId xmlns:a16="http://schemas.microsoft.com/office/drawing/2014/main" val="20007"/>
                    </a:ext>
                  </a:extLst>
                </a:gridCol>
                <a:gridCol w="895350">
                  <a:extLst>
                    <a:ext uri="{9D8B030D-6E8A-4147-A177-3AD203B41FA5}">
                      <a16:colId xmlns:a16="http://schemas.microsoft.com/office/drawing/2014/main" val="20008"/>
                    </a:ext>
                  </a:extLst>
                </a:gridCol>
                <a:gridCol w="728662">
                  <a:extLst>
                    <a:ext uri="{9D8B030D-6E8A-4147-A177-3AD203B41FA5}">
                      <a16:colId xmlns:a16="http://schemas.microsoft.com/office/drawing/2014/main" val="20009"/>
                    </a:ext>
                  </a:extLst>
                </a:gridCol>
                <a:gridCol w="1492250">
                  <a:extLst>
                    <a:ext uri="{9D8B030D-6E8A-4147-A177-3AD203B41FA5}">
                      <a16:colId xmlns:a16="http://schemas.microsoft.com/office/drawing/2014/main" val="20010"/>
                    </a:ext>
                  </a:extLst>
                </a:gridCol>
              </a:tblGrid>
              <a:tr h="638175">
                <a:tc rowSpan="2" gridSpan="3">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tr-TR" altLang="tr-T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gridSpan="8">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w="12700" cap="flat" cmpd="sng" algn="ctr">
                      <a:solidFill>
                        <a:srgbClr val="8064A2"/>
                      </a:solidFill>
                      <a:prstDash val="solid"/>
                      <a:round/>
                      <a:headEnd type="none" w="med" len="med"/>
                      <a:tailEnd type="none" w="med" len="med"/>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1042988">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KT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KRT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RT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KT + HYT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HYT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Hormon</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Diğer</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Tedavisiz izlem</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488950">
                <a:tc rowSpan="4">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&lt;=65</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N</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1947</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188</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30</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193</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133</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269</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32</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439</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488950">
                <a:tc vMerge="1">
                  <a:txBody>
                    <a:bodyPr/>
                    <a:lstStyle/>
                    <a:p>
                      <a:endParaRPr lang="tr-TR"/>
                    </a:p>
                  </a:txBody>
                  <a:tcPr/>
                </a:tc>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60,3</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5,8</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0,9</a:t>
                      </a:r>
                      <a:endParaRPr kumimoji="0" lang="tr-TR" altLang="tr-TR" sz="20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6,0</a:t>
                      </a:r>
                      <a:endParaRPr kumimoji="0" lang="tr-TR" altLang="tr-TR" sz="20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4,1</a:t>
                      </a:r>
                      <a:endParaRPr kumimoji="0" lang="tr-TR" altLang="tr-TR" sz="20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8,3</a:t>
                      </a:r>
                      <a:endParaRPr kumimoji="0" lang="tr-TR" altLang="tr-TR" sz="20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1,0</a:t>
                      </a:r>
                      <a:endParaRPr kumimoji="0" lang="tr-TR" altLang="tr-TR" sz="20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13,6</a:t>
                      </a:r>
                      <a:endParaRPr kumimoji="0" lang="tr-TR" altLang="tr-TR" sz="20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488950">
                <a:tc vMerge="1">
                  <a:txBody>
                    <a:bodyPr/>
                    <a:lstStyle/>
                    <a:p>
                      <a:endParaRPr lang="tr-TR"/>
                    </a:p>
                  </a:txBody>
                  <a:tcPr/>
                </a:tc>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&gt;65</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N</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728</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61</a:t>
                      </a:r>
                      <a:endParaRPr kumimoji="0" lang="tr-TR" altLang="tr-TR"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5</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71</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61</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69</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11</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223</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488950">
                <a:tc vMerge="1">
                  <a:txBody>
                    <a:bodyPr/>
                    <a:lstStyle/>
                    <a:p>
                      <a:endParaRPr lang="tr-TR"/>
                    </a:p>
                  </a:txBody>
                  <a:tcPr/>
                </a:tc>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Calibri" panose="020F0502020204030204" pitchFamily="34" charset="0"/>
                          <a:cs typeface="Arial" panose="020B0604020202020204" pitchFamily="34" charset="0"/>
                        </a:rPr>
                        <a: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59,2</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5,0</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0,4</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5,8</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5,0</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5,6</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0,9</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18,1</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488950">
                <a:tc rowSpan="2" grid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rowSpan="2" h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488950">
                <a:tc gridSpan="2" vMerge="1">
                  <a:txBody>
                    <a:bodyPr/>
                    <a:lstStyle/>
                    <a:p>
                      <a:endParaRPr lang="tr-TR"/>
                    </a:p>
                  </a:txBody>
                  <a:tcPr/>
                </a:tc>
                <a:tc hMerge="1"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a:noFill/>
                    </a:lnL>
                    <a:lnR>
                      <a:noFill/>
                    </a:lnR>
                    <a:lnT>
                      <a:noFill/>
                    </a:lnT>
                    <a:lnB w="12700" cap="flat" cmpd="sng" algn="ctr">
                      <a:solidFill>
                        <a:srgbClr val="8064A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cxnSp>
        <p:nvCxnSpPr>
          <p:cNvPr id="5" name="4 Düz Bağlayıcı">
            <a:extLst>
              <a:ext uri="{FF2B5EF4-FFF2-40B4-BE49-F238E27FC236}">
                <a16:creationId xmlns:a16="http://schemas.microsoft.com/office/drawing/2014/main" id="{EC75D97B-6300-466A-B6E5-BF30CC3BB1BD}"/>
              </a:ext>
            </a:extLst>
          </p:cNvPr>
          <p:cNvCxnSpPr/>
          <p:nvPr/>
        </p:nvCxnSpPr>
        <p:spPr>
          <a:xfrm>
            <a:off x="1919289" y="2997200"/>
            <a:ext cx="8569325"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5 Dikdörtgen">
            <a:extLst>
              <a:ext uri="{FF2B5EF4-FFF2-40B4-BE49-F238E27FC236}">
                <a16:creationId xmlns:a16="http://schemas.microsoft.com/office/drawing/2014/main" id="{E5A3F4A1-5E4D-4BD7-AF98-AB7AF75D47B4}"/>
              </a:ext>
            </a:extLst>
          </p:cNvPr>
          <p:cNvSpPr/>
          <p:nvPr/>
        </p:nvSpPr>
        <p:spPr>
          <a:xfrm>
            <a:off x="2495600" y="260648"/>
            <a:ext cx="7344816" cy="100811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YAŞA GÖRE TEDAVİ ÇEŞİTLERİ</a:t>
            </a:r>
          </a:p>
        </p:txBody>
      </p:sp>
      <p:sp>
        <p:nvSpPr>
          <p:cNvPr id="7" name="Metin kutusu 6">
            <a:extLst>
              <a:ext uri="{FF2B5EF4-FFF2-40B4-BE49-F238E27FC236}">
                <a16:creationId xmlns:a16="http://schemas.microsoft.com/office/drawing/2014/main" id="{665C3FA7-DACF-4D5C-A76F-00715AF291BD}"/>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57D2C51A-008A-4C59-9C9D-61A70251F257}"/>
              </a:ext>
            </a:extLst>
          </p:cNvPr>
          <p:cNvGraphicFramePr>
            <a:graphicFrameLocks noGrp="1"/>
          </p:cNvGraphicFramePr>
          <p:nvPr/>
        </p:nvGraphicFramePr>
        <p:xfrm>
          <a:off x="1992314" y="1868488"/>
          <a:ext cx="8353425" cy="3633788"/>
        </p:xfrm>
        <a:graphic>
          <a:graphicData uri="http://schemas.openxmlformats.org/drawingml/2006/table">
            <a:tbl>
              <a:tblPr/>
              <a:tblGrid>
                <a:gridCol w="757237">
                  <a:extLst>
                    <a:ext uri="{9D8B030D-6E8A-4147-A177-3AD203B41FA5}">
                      <a16:colId xmlns:a16="http://schemas.microsoft.com/office/drawing/2014/main" val="20000"/>
                    </a:ext>
                  </a:extLst>
                </a:gridCol>
                <a:gridCol w="361950">
                  <a:extLst>
                    <a:ext uri="{9D8B030D-6E8A-4147-A177-3AD203B41FA5}">
                      <a16:colId xmlns:a16="http://schemas.microsoft.com/office/drawing/2014/main" val="20001"/>
                    </a:ext>
                  </a:extLst>
                </a:gridCol>
                <a:gridCol w="900113">
                  <a:extLst>
                    <a:ext uri="{9D8B030D-6E8A-4147-A177-3AD203B41FA5}">
                      <a16:colId xmlns:a16="http://schemas.microsoft.com/office/drawing/2014/main" val="20002"/>
                    </a:ext>
                  </a:extLst>
                </a:gridCol>
                <a:gridCol w="746125">
                  <a:extLst>
                    <a:ext uri="{9D8B030D-6E8A-4147-A177-3AD203B41FA5}">
                      <a16:colId xmlns:a16="http://schemas.microsoft.com/office/drawing/2014/main" val="20003"/>
                    </a:ext>
                  </a:extLst>
                </a:gridCol>
                <a:gridCol w="744537">
                  <a:extLst>
                    <a:ext uri="{9D8B030D-6E8A-4147-A177-3AD203B41FA5}">
                      <a16:colId xmlns:a16="http://schemas.microsoft.com/office/drawing/2014/main" val="20004"/>
                    </a:ext>
                  </a:extLst>
                </a:gridCol>
                <a:gridCol w="1096963">
                  <a:extLst>
                    <a:ext uri="{9D8B030D-6E8A-4147-A177-3AD203B41FA5}">
                      <a16:colId xmlns:a16="http://schemas.microsoft.com/office/drawing/2014/main" val="20005"/>
                    </a:ext>
                  </a:extLst>
                </a:gridCol>
                <a:gridCol w="1008062">
                  <a:extLst>
                    <a:ext uri="{9D8B030D-6E8A-4147-A177-3AD203B41FA5}">
                      <a16:colId xmlns:a16="http://schemas.microsoft.com/office/drawing/2014/main" val="20006"/>
                    </a:ext>
                  </a:extLst>
                </a:gridCol>
                <a:gridCol w="1036638">
                  <a:extLst>
                    <a:ext uri="{9D8B030D-6E8A-4147-A177-3AD203B41FA5}">
                      <a16:colId xmlns:a16="http://schemas.microsoft.com/office/drawing/2014/main" val="20007"/>
                    </a:ext>
                  </a:extLst>
                </a:gridCol>
                <a:gridCol w="900112">
                  <a:extLst>
                    <a:ext uri="{9D8B030D-6E8A-4147-A177-3AD203B41FA5}">
                      <a16:colId xmlns:a16="http://schemas.microsoft.com/office/drawing/2014/main" val="20008"/>
                    </a:ext>
                  </a:extLst>
                </a:gridCol>
                <a:gridCol w="801688">
                  <a:extLst>
                    <a:ext uri="{9D8B030D-6E8A-4147-A177-3AD203B41FA5}">
                      <a16:colId xmlns:a16="http://schemas.microsoft.com/office/drawing/2014/main" val="20009"/>
                    </a:ext>
                  </a:extLst>
                </a:gridCol>
              </a:tblGrid>
              <a:tr h="1271588">
                <a:tc gridSpan="2">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Calibri" panose="020F0502020204030204" pitchFamily="34" charset="0"/>
                          <a:cs typeface="Arial" panose="020B0604020202020204" pitchFamily="34" charset="0"/>
                        </a:rPr>
                        <a:t> </a:t>
                      </a:r>
                      <a:endParaRPr kumimoji="0" lang="tr-TR" altLang="tr-T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KT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RT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KRT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KT + HYT</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HEDEFE YÖNELİK</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Hormon</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İzlem</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Diğer</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0550">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&gt;75</a:t>
                      </a: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Arial" panose="020B0604020202020204" pitchFamily="34" charset="0"/>
                          <a:cs typeface="Arial" panose="020B0604020202020204" pitchFamily="34" charset="0"/>
                        </a:rPr>
                        <a:t>n</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149</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16</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0</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19</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13</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25</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2</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57</a:t>
                      </a:r>
                      <a:endParaRPr kumimoji="0" lang="tr-TR" altLang="tr-T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0550">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a:t>
                      </a:r>
                      <a:endParaRPr kumimoji="0" lang="tr-TR" altLang="tr-TR" sz="18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53,0</a:t>
                      </a:r>
                      <a:endParaRPr kumimoji="0" lang="tr-TR" altLang="tr-TR" sz="18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tx1"/>
                          </a:solidFill>
                          <a:effectLst/>
                          <a:latin typeface="Calibri" panose="020F0502020204030204" pitchFamily="34" charset="0"/>
                          <a:cs typeface="Arial" panose="020B0604020202020204" pitchFamily="34" charset="0"/>
                        </a:rPr>
                        <a:t>5,7</a:t>
                      </a:r>
                      <a:endParaRPr kumimoji="0" lang="tr-TR" altLang="tr-TR" sz="18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tx1"/>
                          </a:solidFill>
                          <a:effectLst/>
                          <a:latin typeface="Calibri" panose="020F0502020204030204" pitchFamily="34" charset="0"/>
                          <a:cs typeface="Arial" panose="020B0604020202020204" pitchFamily="34" charset="0"/>
                        </a:rPr>
                        <a:t>0,0</a:t>
                      </a:r>
                      <a:endParaRPr kumimoji="0" lang="tr-TR" altLang="tr-TR" sz="18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tx1"/>
                          </a:solidFill>
                          <a:effectLst/>
                          <a:latin typeface="Calibri" panose="020F0502020204030204" pitchFamily="34" charset="0"/>
                          <a:cs typeface="Arial" panose="020B0604020202020204" pitchFamily="34" charset="0"/>
                        </a:rPr>
                        <a:t>6,8</a:t>
                      </a:r>
                      <a:endParaRPr kumimoji="0" lang="tr-TR" altLang="tr-TR" sz="18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tx1"/>
                          </a:solidFill>
                          <a:effectLst/>
                          <a:latin typeface="Calibri" panose="020F0502020204030204" pitchFamily="34" charset="0"/>
                          <a:cs typeface="Arial" panose="020B0604020202020204" pitchFamily="34" charset="0"/>
                        </a:rPr>
                        <a:t>4,6</a:t>
                      </a:r>
                      <a:endParaRPr kumimoji="0" lang="tr-TR" altLang="tr-TR" sz="18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tx1"/>
                          </a:solidFill>
                          <a:effectLst/>
                          <a:latin typeface="Calibri" panose="020F0502020204030204" pitchFamily="34" charset="0"/>
                          <a:cs typeface="Arial" panose="020B0604020202020204" pitchFamily="34" charset="0"/>
                        </a:rPr>
                        <a:t>8,9</a:t>
                      </a:r>
                      <a:endParaRPr kumimoji="0" lang="tr-TR" altLang="tr-TR" sz="18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0,7</a:t>
                      </a:r>
                      <a:endParaRPr kumimoji="0" lang="tr-TR" altLang="tr-TR" sz="18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800" b="1" i="0" u="none" strike="noStrike" cap="none" normalizeH="0" baseline="0">
                          <a:ln>
                            <a:noFill/>
                          </a:ln>
                          <a:solidFill>
                            <a:schemeClr val="accent2"/>
                          </a:solidFill>
                          <a:effectLst/>
                          <a:latin typeface="Calibri" panose="020F0502020204030204" pitchFamily="34" charset="0"/>
                          <a:cs typeface="Arial" panose="020B0604020202020204" pitchFamily="34" charset="0"/>
                        </a:rPr>
                        <a:t>20,3</a:t>
                      </a:r>
                      <a:endParaRPr kumimoji="0" lang="tr-TR" altLang="tr-TR" sz="18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0550">
                <a:tc rowSpan="2">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Calibri" panose="020F0502020204030204" pitchFamily="34" charset="0"/>
                          <a:cs typeface="Arial" panose="020B0604020202020204" pitchFamily="34" charset="0"/>
                        </a:rPr>
                        <a:t>&gt;80</a:t>
                      </a:r>
                      <a:endParaRPr kumimoji="0" lang="tr-TR" altLang="tr-TR" sz="2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Arial" panose="020B0604020202020204" pitchFamily="34" charset="0"/>
                          <a:cs typeface="Arial" panose="020B0604020202020204" pitchFamily="34" charset="0"/>
                        </a:rPr>
                        <a:t>n</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47</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0</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9</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7</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6</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7</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18</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1600" b="0" i="0" u="none" strike="noStrike" cap="none" normalizeH="0" baseline="0">
                          <a:ln>
                            <a:noFill/>
                          </a:ln>
                          <a:solidFill>
                            <a:schemeClr val="tx1"/>
                          </a:solidFill>
                          <a:effectLst/>
                          <a:latin typeface="Calibri" panose="020F0502020204030204" pitchFamily="34" charset="0"/>
                          <a:cs typeface="Arial" panose="020B0604020202020204" pitchFamily="34" charset="0"/>
                        </a:rPr>
                        <a:t>1</a:t>
                      </a:r>
                      <a:endParaRPr kumimoji="0" lang="tr-TR" altLang="tr-TR" sz="16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0550">
                <a:tc vMerge="1">
                  <a:txBody>
                    <a:bodyPr/>
                    <a:lstStyle/>
                    <a:p>
                      <a:endParaRPr lang="tr-TR"/>
                    </a:p>
                  </a:txBody>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accent2"/>
                          </a:solidFill>
                          <a:effectLst/>
                          <a:latin typeface="Calibri" panose="020F0502020204030204" pitchFamily="34" charset="0"/>
                          <a:cs typeface="Arial" panose="020B0604020202020204" pitchFamily="34" charset="0"/>
                        </a:rPr>
                        <a:t>%</a:t>
                      </a:r>
                      <a:endParaRPr kumimoji="0" lang="tr-TR" altLang="tr-TR" sz="20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accent2"/>
                          </a:solidFill>
                          <a:effectLst/>
                          <a:latin typeface="Calibri" panose="020F0502020204030204" pitchFamily="34" charset="0"/>
                          <a:cs typeface="Arial" panose="020B0604020202020204" pitchFamily="34" charset="0"/>
                        </a:rPr>
                        <a:t>49,5</a:t>
                      </a:r>
                      <a:endParaRPr kumimoji="0" lang="tr-TR" altLang="tr-TR" sz="2000" b="1" i="0" u="none" strike="noStrike" cap="none" normalizeH="0" baseline="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Calibri" panose="020F0502020204030204" pitchFamily="34" charset="0"/>
                          <a:cs typeface="Arial" panose="020B0604020202020204" pitchFamily="34" charset="0"/>
                        </a:rPr>
                        <a:t>0,0</a:t>
                      </a:r>
                      <a:endParaRPr kumimoji="0" lang="tr-TR" altLang="tr-TR" sz="2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Calibri" panose="020F0502020204030204" pitchFamily="34" charset="0"/>
                          <a:cs typeface="Arial" panose="020B0604020202020204" pitchFamily="34" charset="0"/>
                        </a:rPr>
                        <a:t>9,5</a:t>
                      </a:r>
                      <a:endParaRPr kumimoji="0" lang="tr-TR" altLang="tr-TR" sz="2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Calibri" panose="020F0502020204030204" pitchFamily="34" charset="0"/>
                          <a:cs typeface="Arial" panose="020B0604020202020204" pitchFamily="34" charset="0"/>
                        </a:rPr>
                        <a:t>7,4</a:t>
                      </a:r>
                      <a:endParaRPr kumimoji="0" lang="tr-TR" altLang="tr-TR" sz="2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6,3</a:t>
                      </a:r>
                      <a:endParaRPr kumimoji="0" lang="tr-TR" altLang="tr-TR"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7,4</a:t>
                      </a:r>
                      <a:endParaRPr kumimoji="0" lang="tr-TR" altLang="tr-TR"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18,9</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marL="38100"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38100" marR="0" lvl="0" indent="0" algn="ctr" defTabSz="914400" rtl="0" eaLnBrk="1" fontAlgn="base" latinLnBrk="0" hangingPunct="1">
                        <a:lnSpc>
                          <a:spcPts val="1600"/>
                        </a:lnSpc>
                        <a:spcBef>
                          <a:spcPct val="0"/>
                        </a:spcBef>
                        <a:spcAft>
                          <a:spcPct val="0"/>
                        </a:spcAft>
                        <a:buClrTx/>
                        <a:buSzTx/>
                        <a:buFontTx/>
                        <a:buNone/>
                        <a:tabLst/>
                      </a:pPr>
                      <a:r>
                        <a:rPr kumimoji="0" lang="tr-TR" altLang="tr-TR" sz="2000" b="1" i="0" u="none" strike="noStrike" cap="none" normalizeH="0" baseline="0" dirty="0">
                          <a:ln>
                            <a:noFill/>
                          </a:ln>
                          <a:solidFill>
                            <a:schemeClr val="accent2"/>
                          </a:solidFill>
                          <a:effectLst/>
                          <a:latin typeface="Calibri" panose="020F0502020204030204" pitchFamily="34" charset="0"/>
                          <a:cs typeface="Arial" panose="020B0604020202020204" pitchFamily="34" charset="0"/>
                        </a:rPr>
                        <a:t>1,1</a:t>
                      </a:r>
                      <a:endParaRPr kumimoji="0" lang="tr-TR" altLang="tr-TR" sz="2000" b="1" i="0" u="none" strike="noStrike" cap="none" normalizeH="0" baseline="0" dirty="0">
                        <a:ln>
                          <a:noFill/>
                        </a:ln>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 name="3 Dikdörtgen">
            <a:extLst>
              <a:ext uri="{FF2B5EF4-FFF2-40B4-BE49-F238E27FC236}">
                <a16:creationId xmlns:a16="http://schemas.microsoft.com/office/drawing/2014/main" id="{B863D432-394E-493E-9FAE-2BB86AC18E2E}"/>
              </a:ext>
            </a:extLst>
          </p:cNvPr>
          <p:cNvSpPr/>
          <p:nvPr/>
        </p:nvSpPr>
        <p:spPr>
          <a:xfrm>
            <a:off x="2495600" y="260648"/>
            <a:ext cx="7344816" cy="100811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YAŞA GÖRE TEDAVİ ÇEŞİTLERİ</a:t>
            </a:r>
          </a:p>
        </p:txBody>
      </p:sp>
      <p:sp>
        <p:nvSpPr>
          <p:cNvPr id="5" name="Metin kutusu 4">
            <a:extLst>
              <a:ext uri="{FF2B5EF4-FFF2-40B4-BE49-F238E27FC236}">
                <a16:creationId xmlns:a16="http://schemas.microsoft.com/office/drawing/2014/main" id="{29A38FBD-CAB9-43CD-9210-15A1159D8642}"/>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İçerik Yer Tutucusu">
            <a:extLst>
              <a:ext uri="{FF2B5EF4-FFF2-40B4-BE49-F238E27FC236}">
                <a16:creationId xmlns:a16="http://schemas.microsoft.com/office/drawing/2014/main" id="{26CAFFA6-40B7-4177-85FA-E1E8D67F9613}"/>
              </a:ext>
            </a:extLst>
          </p:cNvPr>
          <p:cNvSpPr>
            <a:spLocks noGrp="1"/>
          </p:cNvSpPr>
          <p:nvPr>
            <p:ph idx="1"/>
          </p:nvPr>
        </p:nvSpPr>
        <p:spPr/>
        <p:txBody>
          <a:bodyPr>
            <a:normAutofit/>
          </a:bodyPr>
          <a:lstStyle/>
          <a:p>
            <a:pPr eaLnBrk="1" hangingPunct="1"/>
            <a:r>
              <a:rPr lang="tr-TR" altLang="tr-TR" sz="2400" dirty="0"/>
              <a:t>Doz indirimi yaşlılarda daha fazla</a:t>
            </a:r>
          </a:p>
          <a:p>
            <a:pPr eaLnBrk="1" hangingPunct="1"/>
            <a:r>
              <a:rPr lang="tr-TR" altLang="tr-TR" sz="2400" dirty="0"/>
              <a:t>İleri evre hastalık yaşlılarda daha fazla</a:t>
            </a:r>
          </a:p>
          <a:p>
            <a:pPr eaLnBrk="1" hangingPunct="1"/>
            <a:r>
              <a:rPr lang="tr-TR" altLang="tr-TR" sz="2400" dirty="0"/>
              <a:t>Tedavisiz izlem yaşlılarda daha fazla</a:t>
            </a:r>
          </a:p>
          <a:p>
            <a:pPr eaLnBrk="1" hangingPunct="1"/>
            <a:r>
              <a:rPr lang="tr-TR" altLang="tr-TR" sz="2400" dirty="0"/>
              <a:t>Gençlerde meme, yaşlılarda GIS fazla</a:t>
            </a:r>
          </a:p>
          <a:p>
            <a:pPr eaLnBrk="1" hangingPunct="1"/>
            <a:r>
              <a:rPr lang="tr-TR" altLang="tr-TR" sz="2400" dirty="0"/>
              <a:t>Seçilmiş hastalarda KT verilme yüzdesi arasında yaşlar arasında fark yok</a:t>
            </a:r>
          </a:p>
          <a:p>
            <a:pPr eaLnBrk="1" hangingPunct="1"/>
            <a:r>
              <a:rPr lang="tr-TR" altLang="tr-TR" sz="2400" dirty="0"/>
              <a:t>PS (ECOG) yaşlılarda daha kötü</a:t>
            </a:r>
          </a:p>
          <a:p>
            <a:pPr eaLnBrk="1" hangingPunct="1"/>
            <a:r>
              <a:rPr lang="tr-TR" altLang="tr-TR" sz="2400" dirty="0"/>
              <a:t>75 ve 85 fark yok</a:t>
            </a:r>
          </a:p>
          <a:p>
            <a:pPr eaLnBrk="1" hangingPunct="1"/>
            <a:endParaRPr lang="tr-TR" altLang="tr-TR" sz="2400" dirty="0"/>
          </a:p>
        </p:txBody>
      </p:sp>
      <p:sp>
        <p:nvSpPr>
          <p:cNvPr id="3" name="2 Başlık">
            <a:extLst>
              <a:ext uri="{FF2B5EF4-FFF2-40B4-BE49-F238E27FC236}">
                <a16:creationId xmlns:a16="http://schemas.microsoft.com/office/drawing/2014/main" id="{17CAB0AB-D1AB-412D-A659-4901B07F3CB8}"/>
              </a:ext>
            </a:extLst>
          </p:cNvPr>
          <p:cNvSpPr>
            <a:spLocks noGrp="1"/>
          </p:cNvSpPr>
          <p:nvPr>
            <p:ph type="title"/>
          </p:nvPr>
        </p:nvSpPr>
        <p:spPr>
          <a:solidFill>
            <a:schemeClr val="bg2"/>
          </a:solidFill>
        </p:spPr>
        <p:txBody>
          <a:bodyPr/>
          <a:lstStyle/>
          <a:p>
            <a:pPr eaLnBrk="1" hangingPunct="1">
              <a:defRPr/>
            </a:pPr>
            <a:r>
              <a:rPr lang="tr-TR" dirty="0"/>
              <a:t>Sonuçlar</a:t>
            </a:r>
          </a:p>
        </p:txBody>
      </p:sp>
      <p:sp>
        <p:nvSpPr>
          <p:cNvPr id="4" name="Metin kutusu 3">
            <a:extLst>
              <a:ext uri="{FF2B5EF4-FFF2-40B4-BE49-F238E27FC236}">
                <a16:creationId xmlns:a16="http://schemas.microsoft.com/office/drawing/2014/main" id="{4A5B4343-6BCD-4E31-9C4B-171B3EDF77D3}"/>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a:extLst>
              <a:ext uri="{FF2B5EF4-FFF2-40B4-BE49-F238E27FC236}">
                <a16:creationId xmlns:a16="http://schemas.microsoft.com/office/drawing/2014/main" id="{36D8D83C-0424-4159-99EA-642EDDE79D74}"/>
              </a:ext>
            </a:extLst>
          </p:cNvPr>
          <p:cNvSpPr/>
          <p:nvPr/>
        </p:nvSpPr>
        <p:spPr>
          <a:xfrm>
            <a:off x="2566988" y="1484313"/>
            <a:ext cx="2087562"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dirty="0"/>
              <a:t>Doğal seleksiyonla yaşlanma</a:t>
            </a:r>
          </a:p>
        </p:txBody>
      </p:sp>
      <p:sp>
        <p:nvSpPr>
          <p:cNvPr id="4" name="3 Dikdörtgen">
            <a:extLst>
              <a:ext uri="{FF2B5EF4-FFF2-40B4-BE49-F238E27FC236}">
                <a16:creationId xmlns:a16="http://schemas.microsoft.com/office/drawing/2014/main" id="{901270FE-6B57-4F4A-B9A7-4039ECB236DF}"/>
              </a:ext>
            </a:extLst>
          </p:cNvPr>
          <p:cNvSpPr/>
          <p:nvPr/>
        </p:nvSpPr>
        <p:spPr>
          <a:xfrm>
            <a:off x="6600826" y="1557338"/>
            <a:ext cx="2303463" cy="1223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dirty="0"/>
              <a:t>Tıbbi destekle yaşlanma</a:t>
            </a:r>
          </a:p>
        </p:txBody>
      </p:sp>
      <p:sp>
        <p:nvSpPr>
          <p:cNvPr id="5" name="4 Dikdörtgen">
            <a:extLst>
              <a:ext uri="{FF2B5EF4-FFF2-40B4-BE49-F238E27FC236}">
                <a16:creationId xmlns:a16="http://schemas.microsoft.com/office/drawing/2014/main" id="{36B81A7A-6846-4AE6-ABBE-52D39B87C5AD}"/>
              </a:ext>
            </a:extLst>
          </p:cNvPr>
          <p:cNvSpPr/>
          <p:nvPr/>
        </p:nvSpPr>
        <p:spPr>
          <a:xfrm>
            <a:off x="7319964" y="3141664"/>
            <a:ext cx="1368425"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dirty="0"/>
              <a:t>İlaç toleransı iyi</a:t>
            </a:r>
          </a:p>
        </p:txBody>
      </p:sp>
      <p:sp>
        <p:nvSpPr>
          <p:cNvPr id="6" name="5 Dikdörtgen">
            <a:extLst>
              <a:ext uri="{FF2B5EF4-FFF2-40B4-BE49-F238E27FC236}">
                <a16:creationId xmlns:a16="http://schemas.microsoft.com/office/drawing/2014/main" id="{D61A8178-F4B5-4A0B-8EBC-45BF14864F89}"/>
              </a:ext>
            </a:extLst>
          </p:cNvPr>
          <p:cNvSpPr/>
          <p:nvPr/>
        </p:nvSpPr>
        <p:spPr>
          <a:xfrm>
            <a:off x="8975726" y="3140076"/>
            <a:ext cx="1368425"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dirty="0"/>
              <a:t>İlaç toleransı kötü</a:t>
            </a:r>
          </a:p>
        </p:txBody>
      </p:sp>
      <p:sp>
        <p:nvSpPr>
          <p:cNvPr id="7" name="6 Dikdörtgen">
            <a:extLst>
              <a:ext uri="{FF2B5EF4-FFF2-40B4-BE49-F238E27FC236}">
                <a16:creationId xmlns:a16="http://schemas.microsoft.com/office/drawing/2014/main" id="{342AAE19-92D1-4070-BC7C-414458E5698F}"/>
              </a:ext>
            </a:extLst>
          </p:cNvPr>
          <p:cNvSpPr/>
          <p:nvPr/>
        </p:nvSpPr>
        <p:spPr>
          <a:xfrm>
            <a:off x="2855914" y="3140076"/>
            <a:ext cx="1368425"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dirty="0"/>
              <a:t>İlaç toleransı ??</a:t>
            </a:r>
          </a:p>
        </p:txBody>
      </p:sp>
      <p:sp>
        <p:nvSpPr>
          <p:cNvPr id="8" name="7 Dikdörtgen">
            <a:extLst>
              <a:ext uri="{FF2B5EF4-FFF2-40B4-BE49-F238E27FC236}">
                <a16:creationId xmlns:a16="http://schemas.microsoft.com/office/drawing/2014/main" id="{C0B5764E-2D3F-4DAC-A41B-D60E3123990D}"/>
              </a:ext>
            </a:extLst>
          </p:cNvPr>
          <p:cNvSpPr/>
          <p:nvPr/>
        </p:nvSpPr>
        <p:spPr>
          <a:xfrm>
            <a:off x="5735639" y="3213101"/>
            <a:ext cx="1368425"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dirty="0"/>
              <a:t>Alkol alışkanlığı var</a:t>
            </a:r>
          </a:p>
        </p:txBody>
      </p:sp>
      <p:sp>
        <p:nvSpPr>
          <p:cNvPr id="2" name="3 Dikdörtgen">
            <a:extLst>
              <a:ext uri="{FF2B5EF4-FFF2-40B4-BE49-F238E27FC236}">
                <a16:creationId xmlns:a16="http://schemas.microsoft.com/office/drawing/2014/main" id="{6ED4B68F-7920-40EC-A32D-963A20E1E385}"/>
              </a:ext>
            </a:extLst>
          </p:cNvPr>
          <p:cNvSpPr/>
          <p:nvPr/>
        </p:nvSpPr>
        <p:spPr>
          <a:xfrm>
            <a:off x="2782889" y="4652963"/>
            <a:ext cx="1584325" cy="792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b="1" i="1" dirty="0"/>
              <a:t>HEALTHY</a:t>
            </a:r>
          </a:p>
        </p:txBody>
      </p:sp>
      <p:sp>
        <p:nvSpPr>
          <p:cNvPr id="9" name="4 Dikdörtgen">
            <a:extLst>
              <a:ext uri="{FF2B5EF4-FFF2-40B4-BE49-F238E27FC236}">
                <a16:creationId xmlns:a16="http://schemas.microsoft.com/office/drawing/2014/main" id="{FE5F1240-C97B-4F45-BF5E-ED9730A25E02}"/>
              </a:ext>
            </a:extLst>
          </p:cNvPr>
          <p:cNvSpPr/>
          <p:nvPr/>
        </p:nvSpPr>
        <p:spPr>
          <a:xfrm>
            <a:off x="5737226" y="4581525"/>
            <a:ext cx="1871663" cy="86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b="1" i="1" dirty="0"/>
              <a:t>VULNERABLE</a:t>
            </a:r>
          </a:p>
        </p:txBody>
      </p:sp>
      <p:sp>
        <p:nvSpPr>
          <p:cNvPr id="10" name="5 Dikdörtgen">
            <a:extLst>
              <a:ext uri="{FF2B5EF4-FFF2-40B4-BE49-F238E27FC236}">
                <a16:creationId xmlns:a16="http://schemas.microsoft.com/office/drawing/2014/main" id="{3B6F0B30-77D5-4980-A041-E77882EA05AD}"/>
              </a:ext>
            </a:extLst>
          </p:cNvPr>
          <p:cNvSpPr/>
          <p:nvPr/>
        </p:nvSpPr>
        <p:spPr>
          <a:xfrm>
            <a:off x="8470900" y="4581526"/>
            <a:ext cx="1873250"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b="1" i="1" dirty="0"/>
              <a:t>FRAIL</a:t>
            </a:r>
          </a:p>
        </p:txBody>
      </p:sp>
      <p:sp>
        <p:nvSpPr>
          <p:cNvPr id="11" name="Rectangle 10">
            <a:extLst>
              <a:ext uri="{FF2B5EF4-FFF2-40B4-BE49-F238E27FC236}">
                <a16:creationId xmlns:a16="http://schemas.microsoft.com/office/drawing/2014/main" id="{5C750355-AF65-4E5F-8812-52CED4F9168B}"/>
              </a:ext>
            </a:extLst>
          </p:cNvPr>
          <p:cNvSpPr/>
          <p:nvPr/>
        </p:nvSpPr>
        <p:spPr>
          <a:xfrm>
            <a:off x="2927351" y="692151"/>
            <a:ext cx="1368425" cy="288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1</a:t>
            </a:r>
          </a:p>
        </p:txBody>
      </p:sp>
      <p:sp>
        <p:nvSpPr>
          <p:cNvPr id="12" name="Rectangle 11">
            <a:extLst>
              <a:ext uri="{FF2B5EF4-FFF2-40B4-BE49-F238E27FC236}">
                <a16:creationId xmlns:a16="http://schemas.microsoft.com/office/drawing/2014/main" id="{F4696A72-22A5-46A7-9083-C7280D2698B5}"/>
              </a:ext>
            </a:extLst>
          </p:cNvPr>
          <p:cNvSpPr/>
          <p:nvPr/>
        </p:nvSpPr>
        <p:spPr>
          <a:xfrm>
            <a:off x="6745289" y="692151"/>
            <a:ext cx="1798637" cy="288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2</a:t>
            </a:r>
          </a:p>
        </p:txBody>
      </p:sp>
      <p:sp>
        <p:nvSpPr>
          <p:cNvPr id="13" name="Metin kutusu 12">
            <a:extLst>
              <a:ext uri="{FF2B5EF4-FFF2-40B4-BE49-F238E27FC236}">
                <a16:creationId xmlns:a16="http://schemas.microsoft.com/office/drawing/2014/main" id="{971AAD92-A341-40CA-B047-8DA8A890EE73}"/>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İçerik Yer Tutucusu">
            <a:extLst>
              <a:ext uri="{FF2B5EF4-FFF2-40B4-BE49-F238E27FC236}">
                <a16:creationId xmlns:a16="http://schemas.microsoft.com/office/drawing/2014/main" id="{17B016DA-C1C1-44D4-BD50-C67C714B206F}"/>
              </a:ext>
            </a:extLst>
          </p:cNvPr>
          <p:cNvSpPr>
            <a:spLocks noGrp="1"/>
          </p:cNvSpPr>
          <p:nvPr>
            <p:ph idx="1"/>
          </p:nvPr>
        </p:nvSpPr>
        <p:spPr/>
        <p:txBody>
          <a:bodyPr>
            <a:normAutofit/>
          </a:bodyPr>
          <a:lstStyle/>
          <a:p>
            <a:pPr eaLnBrk="1" hangingPunct="1"/>
            <a:r>
              <a:rPr lang="tr-TR" altLang="tr-TR" sz="2400" dirty="0" err="1"/>
              <a:t>Prospektif</a:t>
            </a:r>
            <a:r>
              <a:rPr lang="tr-TR" altLang="tr-TR" sz="2400" dirty="0"/>
              <a:t> olarak yaşlı kanser hastalarımızın tedavi yanıt, yan etkileri, hayat kaliteleri,  ve </a:t>
            </a:r>
            <a:r>
              <a:rPr lang="tr-TR" altLang="tr-TR" sz="2400" dirty="0" err="1"/>
              <a:t>prognoz</a:t>
            </a:r>
            <a:r>
              <a:rPr lang="tr-TR" altLang="tr-TR" sz="2400" dirty="0"/>
              <a:t> profilleri çıkarılmalı </a:t>
            </a:r>
          </a:p>
          <a:p>
            <a:pPr eaLnBrk="1" hangingPunct="1"/>
            <a:endParaRPr lang="tr-TR" altLang="tr-TR" sz="2400" dirty="0"/>
          </a:p>
          <a:p>
            <a:pPr eaLnBrk="1" hangingPunct="1"/>
            <a:r>
              <a:rPr lang="tr-TR" altLang="tr-TR" sz="2400" dirty="0"/>
              <a:t>70 veya 75 yaş sonrası iki aşamalı </a:t>
            </a:r>
            <a:r>
              <a:rPr lang="tr-TR" altLang="tr-TR" sz="2400" dirty="0" err="1"/>
              <a:t>geriatrik</a:t>
            </a:r>
            <a:r>
              <a:rPr lang="tr-TR" altLang="tr-TR" sz="2400" dirty="0"/>
              <a:t> değerlendirme yapılmalı (önce kısa, gerekirse kapsamlı) </a:t>
            </a:r>
          </a:p>
          <a:p>
            <a:pPr eaLnBrk="1" hangingPunct="1"/>
            <a:endParaRPr lang="tr-TR" altLang="tr-TR" sz="2400" dirty="0"/>
          </a:p>
          <a:p>
            <a:pPr eaLnBrk="1" hangingPunct="1"/>
            <a:r>
              <a:rPr lang="tr-TR" altLang="tr-TR" sz="2400" dirty="0"/>
              <a:t>Uluslar arası kabul görmüş </a:t>
            </a:r>
            <a:r>
              <a:rPr lang="tr-TR" altLang="tr-TR" sz="2400" dirty="0" err="1"/>
              <a:t>geriatrik</a:t>
            </a:r>
            <a:r>
              <a:rPr lang="tr-TR" altLang="tr-TR" sz="2400" dirty="0"/>
              <a:t> değerlendirme </a:t>
            </a:r>
            <a:r>
              <a:rPr lang="tr-TR" altLang="tr-TR" sz="2400" dirty="0" err="1"/>
              <a:t>metodlarının</a:t>
            </a:r>
            <a:r>
              <a:rPr lang="tr-TR" altLang="tr-TR" sz="2400" dirty="0"/>
              <a:t> ülkemiz için uyarlanmış halleri kullanılmalı</a:t>
            </a:r>
          </a:p>
          <a:p>
            <a:pPr eaLnBrk="1" hangingPunct="1"/>
            <a:endParaRPr lang="tr-TR" altLang="tr-TR" sz="2400" dirty="0"/>
          </a:p>
          <a:p>
            <a:pPr eaLnBrk="1" hangingPunct="1"/>
            <a:r>
              <a:rPr lang="tr-TR" altLang="tr-TR" sz="2400" dirty="0"/>
              <a:t>Kliniklerin yaşlı hasta değerlendirme algoritmaları olmalı</a:t>
            </a:r>
          </a:p>
          <a:p>
            <a:pPr eaLnBrk="1" hangingPunct="1"/>
            <a:endParaRPr lang="tr-TR" altLang="tr-TR" sz="2400" dirty="0"/>
          </a:p>
          <a:p>
            <a:pPr eaLnBrk="1" hangingPunct="1"/>
            <a:endParaRPr lang="tr-TR" altLang="tr-TR" sz="2400" dirty="0"/>
          </a:p>
          <a:p>
            <a:pPr eaLnBrk="1" hangingPunct="1"/>
            <a:endParaRPr lang="tr-TR" altLang="tr-TR" sz="2400" dirty="0"/>
          </a:p>
        </p:txBody>
      </p:sp>
      <p:sp>
        <p:nvSpPr>
          <p:cNvPr id="28674" name="1 Başlık">
            <a:extLst>
              <a:ext uri="{FF2B5EF4-FFF2-40B4-BE49-F238E27FC236}">
                <a16:creationId xmlns:a16="http://schemas.microsoft.com/office/drawing/2014/main" id="{6018D20F-3A2D-4E02-B635-8F21CB3B266A}"/>
              </a:ext>
            </a:extLst>
          </p:cNvPr>
          <p:cNvSpPr>
            <a:spLocks noGrp="1"/>
          </p:cNvSpPr>
          <p:nvPr>
            <p:ph type="title"/>
          </p:nvPr>
        </p:nvSpPr>
        <p:spPr>
          <a:solidFill>
            <a:schemeClr val="bg2"/>
          </a:solidFill>
        </p:spPr>
        <p:txBody>
          <a:bodyPr/>
          <a:lstStyle/>
          <a:p>
            <a:pPr>
              <a:defRPr/>
            </a:pPr>
            <a:r>
              <a:rPr lang="tr-TR" dirty="0"/>
              <a:t>Ülkemiz İçin Öneriler</a:t>
            </a:r>
          </a:p>
        </p:txBody>
      </p:sp>
      <p:sp>
        <p:nvSpPr>
          <p:cNvPr id="4" name="Metin kutusu 3">
            <a:extLst>
              <a:ext uri="{FF2B5EF4-FFF2-40B4-BE49-F238E27FC236}">
                <a16:creationId xmlns:a16="http://schemas.microsoft.com/office/drawing/2014/main" id="{5FF2CEE9-02D6-44F2-AB25-A7897D4A7545}"/>
              </a:ext>
            </a:extLst>
          </p:cNvPr>
          <p:cNvSpPr txBox="1"/>
          <p:nvPr/>
        </p:nvSpPr>
        <p:spPr>
          <a:xfrm>
            <a:off x="7871793" y="6373788"/>
            <a:ext cx="4320207" cy="369332"/>
          </a:xfrm>
          <a:prstGeom prst="rect">
            <a:avLst/>
          </a:prstGeom>
          <a:noFill/>
        </p:spPr>
        <p:txBody>
          <a:bodyPr wrap="square" rtlCol="0">
            <a:spAutoFit/>
          </a:bodyPr>
          <a:lstStyle/>
          <a:p>
            <a:r>
              <a:rPr lang="tr-TR" dirty="0" err="1"/>
              <a:t>Saip</a:t>
            </a:r>
            <a:r>
              <a:rPr lang="tr-TR" dirty="0"/>
              <a:t> P.; 1. </a:t>
            </a:r>
            <a:r>
              <a:rPr lang="tr-TR" dirty="0" err="1"/>
              <a:t>Geriatrik</a:t>
            </a:r>
            <a:r>
              <a:rPr lang="tr-TR" dirty="0"/>
              <a:t> Onkoloji Kongresi; 2014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B6C3E58-A8B4-42FD-A055-C1F49B6D4695}"/>
              </a:ext>
            </a:extLst>
          </p:cNvPr>
          <p:cNvSpPr>
            <a:spLocks noGrp="1"/>
          </p:cNvSpPr>
          <p:nvPr>
            <p:ph type="ctrTitle"/>
          </p:nvPr>
        </p:nvSpPr>
        <p:spPr/>
        <p:txBody>
          <a:bodyPr/>
          <a:lstStyle/>
          <a:p>
            <a:endParaRPr lang="tr-TR" dirty="0"/>
          </a:p>
        </p:txBody>
      </p:sp>
      <p:sp>
        <p:nvSpPr>
          <p:cNvPr id="3" name="Alt Başlık 2">
            <a:extLst>
              <a:ext uri="{FF2B5EF4-FFF2-40B4-BE49-F238E27FC236}">
                <a16:creationId xmlns:a16="http://schemas.microsoft.com/office/drawing/2014/main" id="{06F0D494-6B68-4BD1-B5DC-E355B1ED16A0}"/>
              </a:ext>
            </a:extLst>
          </p:cNvPr>
          <p:cNvSpPr>
            <a:spLocks noGrp="1"/>
          </p:cNvSpPr>
          <p:nvPr>
            <p:ph type="subTitle" idx="1"/>
          </p:nvPr>
        </p:nvSpPr>
        <p:spPr/>
        <p:txBody>
          <a:bodyPr/>
          <a:lstStyle/>
          <a:p>
            <a:endParaRPr lang="tr-TR"/>
          </a:p>
        </p:txBody>
      </p:sp>
      <p:pic>
        <p:nvPicPr>
          <p:cNvPr id="5" name="Resim 4">
            <a:extLst>
              <a:ext uri="{FF2B5EF4-FFF2-40B4-BE49-F238E27FC236}">
                <a16:creationId xmlns:a16="http://schemas.microsoft.com/office/drawing/2014/main" id="{B2D202B0-9C1B-4511-A5E4-0D826393802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41226" y="625839"/>
            <a:ext cx="8309548" cy="6232161"/>
          </a:xfrm>
          <a:prstGeom prst="rect">
            <a:avLst/>
          </a:prstGeom>
        </p:spPr>
      </p:pic>
      <p:pic>
        <p:nvPicPr>
          <p:cNvPr id="6" name="İçerik Yer Tutucusu 9">
            <a:extLst>
              <a:ext uri="{FF2B5EF4-FFF2-40B4-BE49-F238E27FC236}">
                <a16:creationId xmlns:a16="http://schemas.microsoft.com/office/drawing/2014/main" id="{B53DCB67-5A6C-4CE3-B373-1460B8E3C5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8" name="Resim 7">
            <a:extLst>
              <a:ext uri="{FF2B5EF4-FFF2-40B4-BE49-F238E27FC236}">
                <a16:creationId xmlns:a16="http://schemas.microsoft.com/office/drawing/2014/main" id="{ECD368FE-1BF5-4B04-8149-B116B3C45B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2847622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6564" y="1159835"/>
            <a:ext cx="8958873" cy="5196515"/>
          </a:xfrm>
        </p:spPr>
      </p:pic>
      <p:sp>
        <p:nvSpPr>
          <p:cNvPr id="2" name="Veri Yer Tutucusu 1">
            <a:extLst>
              <a:ext uri="{FF2B5EF4-FFF2-40B4-BE49-F238E27FC236}">
                <a16:creationId xmlns:a16="http://schemas.microsoft.com/office/drawing/2014/main" id="{B775F875-1E9F-4993-812E-C9750DE74865}"/>
              </a:ext>
            </a:extLst>
          </p:cNvPr>
          <p:cNvSpPr>
            <a:spLocks noGrp="1"/>
          </p:cNvSpPr>
          <p:nvPr>
            <p:ph type="dt" sz="half" idx="10"/>
          </p:nvPr>
        </p:nvSpPr>
        <p:spPr/>
        <p:txBody>
          <a:bodyPr/>
          <a:lstStyle/>
          <a:p>
            <a:fld id="{C2BA6D84-C627-4FDD-9DC8-79B512034A6E}" type="datetime1">
              <a:rPr lang="tr-TR" smtClean="0"/>
              <a:t>23.05.2022</a:t>
            </a:fld>
            <a:endParaRPr lang="tr-TR"/>
          </a:p>
        </p:txBody>
      </p:sp>
      <p:sp>
        <p:nvSpPr>
          <p:cNvPr id="5" name="Slayt Numarası Yer Tutucusu 4">
            <a:extLst>
              <a:ext uri="{FF2B5EF4-FFF2-40B4-BE49-F238E27FC236}">
                <a16:creationId xmlns:a16="http://schemas.microsoft.com/office/drawing/2014/main" id="{36E818A0-3968-4317-9383-74CC4683B68C}"/>
              </a:ext>
            </a:extLst>
          </p:cNvPr>
          <p:cNvSpPr>
            <a:spLocks noGrp="1"/>
          </p:cNvSpPr>
          <p:nvPr>
            <p:ph type="sldNum" sz="quarter" idx="12"/>
          </p:nvPr>
        </p:nvSpPr>
        <p:spPr/>
        <p:txBody>
          <a:bodyPr/>
          <a:lstStyle/>
          <a:p>
            <a:fld id="{C2102BDF-116A-466F-BF2E-39F7864BE9A2}" type="slidenum">
              <a:rPr lang="tr-TR" smtClean="0"/>
              <a:t>43</a:t>
            </a:fld>
            <a:endParaRPr lang="tr-TR"/>
          </a:p>
        </p:txBody>
      </p:sp>
      <p:pic>
        <p:nvPicPr>
          <p:cNvPr id="6" name="İçerik Yer Tutucusu 9">
            <a:extLst>
              <a:ext uri="{FF2B5EF4-FFF2-40B4-BE49-F238E27FC236}">
                <a16:creationId xmlns:a16="http://schemas.microsoft.com/office/drawing/2014/main" id="{B0CE36DD-1920-40A6-B8A3-66EEC8C000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8" name="Resim 7">
            <a:extLst>
              <a:ext uri="{FF2B5EF4-FFF2-40B4-BE49-F238E27FC236}">
                <a16:creationId xmlns:a16="http://schemas.microsoft.com/office/drawing/2014/main" id="{405E2E0D-756A-45D1-9119-68AA202608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13786255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8D7B6E-3BF8-4CD0-AD67-A15F89E24CE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1AF14BD-EA81-4077-8777-380F30609A80}"/>
              </a:ext>
            </a:extLst>
          </p:cNvPr>
          <p:cNvSpPr>
            <a:spLocks noGrp="1"/>
          </p:cNvSpPr>
          <p:nvPr>
            <p:ph idx="1"/>
          </p:nvPr>
        </p:nvSpPr>
        <p:spPr/>
        <p:txBody>
          <a:bodyPr/>
          <a:lstStyle/>
          <a:p>
            <a:endParaRPr lang="tr-TR"/>
          </a:p>
        </p:txBody>
      </p:sp>
      <p:sp>
        <p:nvSpPr>
          <p:cNvPr id="4" name="Veri Yer Tutucusu 3">
            <a:extLst>
              <a:ext uri="{FF2B5EF4-FFF2-40B4-BE49-F238E27FC236}">
                <a16:creationId xmlns:a16="http://schemas.microsoft.com/office/drawing/2014/main" id="{9A4FDF96-DE42-4A17-AC7E-4529B34383F5}"/>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D0AB4520-4D84-4A33-A09F-7D398F5CB036}"/>
              </a:ext>
            </a:extLst>
          </p:cNvPr>
          <p:cNvSpPr>
            <a:spLocks noGrp="1"/>
          </p:cNvSpPr>
          <p:nvPr>
            <p:ph type="sldNum" sz="quarter" idx="12"/>
          </p:nvPr>
        </p:nvSpPr>
        <p:spPr/>
        <p:txBody>
          <a:bodyPr/>
          <a:lstStyle/>
          <a:p>
            <a:fld id="{C2102BDF-116A-466F-BF2E-39F7864BE9A2}" type="slidenum">
              <a:rPr lang="tr-TR" smtClean="0"/>
              <a:t>44</a:t>
            </a:fld>
            <a:endParaRPr lang="tr-TR"/>
          </a:p>
        </p:txBody>
      </p:sp>
      <p:pic>
        <p:nvPicPr>
          <p:cNvPr id="7" name="Resim 6">
            <a:extLst>
              <a:ext uri="{FF2B5EF4-FFF2-40B4-BE49-F238E27FC236}">
                <a16:creationId xmlns:a16="http://schemas.microsoft.com/office/drawing/2014/main" id="{10109F1D-49B1-4F5F-BE2B-28921014DBB3}"/>
              </a:ext>
            </a:extLst>
          </p:cNvPr>
          <p:cNvPicPr>
            <a:picLocks noChangeAspect="1"/>
          </p:cNvPicPr>
          <p:nvPr/>
        </p:nvPicPr>
        <p:blipFill>
          <a:blip r:embed="rId2"/>
          <a:stretch>
            <a:fillRect/>
          </a:stretch>
        </p:blipFill>
        <p:spPr>
          <a:xfrm>
            <a:off x="1785893" y="1051577"/>
            <a:ext cx="8620214" cy="5806423"/>
          </a:xfrm>
          <a:prstGeom prst="rect">
            <a:avLst/>
          </a:prstGeom>
        </p:spPr>
      </p:pic>
      <p:pic>
        <p:nvPicPr>
          <p:cNvPr id="8" name="İçerik Yer Tutucusu 9">
            <a:extLst>
              <a:ext uri="{FF2B5EF4-FFF2-40B4-BE49-F238E27FC236}">
                <a16:creationId xmlns:a16="http://schemas.microsoft.com/office/drawing/2014/main" id="{5A988149-C0B7-4593-855A-35359AB58F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AC601C89-E2B0-4FC6-83ED-8E4D845C22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23961370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642007-031D-4A89-97C3-BE26F4F1F5BE}"/>
              </a:ext>
            </a:extLst>
          </p:cNvPr>
          <p:cNvSpPr>
            <a:spLocks noGrp="1"/>
          </p:cNvSpPr>
          <p:nvPr>
            <p:ph type="title"/>
          </p:nvPr>
        </p:nvSpPr>
        <p:spPr/>
        <p:txBody>
          <a:bodyPr/>
          <a:lstStyle/>
          <a:p>
            <a:endParaRPr lang="tr-TR"/>
          </a:p>
        </p:txBody>
      </p:sp>
      <p:sp>
        <p:nvSpPr>
          <p:cNvPr id="4" name="Veri Yer Tutucusu 3">
            <a:extLst>
              <a:ext uri="{FF2B5EF4-FFF2-40B4-BE49-F238E27FC236}">
                <a16:creationId xmlns:a16="http://schemas.microsoft.com/office/drawing/2014/main" id="{71B2E2B3-4707-44C6-9B73-9DA99AE2A5F1}"/>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FCCBDB97-887C-4306-A4A6-0D06C2C188C6}"/>
              </a:ext>
            </a:extLst>
          </p:cNvPr>
          <p:cNvSpPr>
            <a:spLocks noGrp="1"/>
          </p:cNvSpPr>
          <p:nvPr>
            <p:ph type="sldNum" sz="quarter" idx="12"/>
          </p:nvPr>
        </p:nvSpPr>
        <p:spPr/>
        <p:txBody>
          <a:bodyPr/>
          <a:lstStyle/>
          <a:p>
            <a:fld id="{C2102BDF-116A-466F-BF2E-39F7864BE9A2}" type="slidenum">
              <a:rPr lang="tr-TR" smtClean="0"/>
              <a:t>45</a:t>
            </a:fld>
            <a:endParaRPr lang="tr-TR"/>
          </a:p>
        </p:txBody>
      </p:sp>
      <p:pic>
        <p:nvPicPr>
          <p:cNvPr id="7" name="Resim 6">
            <a:extLst>
              <a:ext uri="{FF2B5EF4-FFF2-40B4-BE49-F238E27FC236}">
                <a16:creationId xmlns:a16="http://schemas.microsoft.com/office/drawing/2014/main" id="{CEFC461E-47D4-402F-B151-A23DB302D721}"/>
              </a:ext>
            </a:extLst>
          </p:cNvPr>
          <p:cNvPicPr>
            <a:picLocks noChangeAspect="1"/>
          </p:cNvPicPr>
          <p:nvPr/>
        </p:nvPicPr>
        <p:blipFill>
          <a:blip r:embed="rId2"/>
          <a:stretch>
            <a:fillRect/>
          </a:stretch>
        </p:blipFill>
        <p:spPr>
          <a:xfrm>
            <a:off x="74482" y="1756431"/>
            <a:ext cx="6098613" cy="5035826"/>
          </a:xfrm>
          <a:prstGeom prst="rect">
            <a:avLst/>
          </a:prstGeom>
        </p:spPr>
      </p:pic>
      <p:pic>
        <p:nvPicPr>
          <p:cNvPr id="8" name="İçerik Yer Tutucusu 7">
            <a:extLst>
              <a:ext uri="{FF2B5EF4-FFF2-40B4-BE49-F238E27FC236}">
                <a16:creationId xmlns:a16="http://schemas.microsoft.com/office/drawing/2014/main" id="{A331CD72-8677-43F3-B733-A703B48CAC8D}"/>
              </a:ext>
            </a:extLst>
          </p:cNvPr>
          <p:cNvPicPr>
            <a:picLocks noGrp="1" noChangeAspect="1"/>
          </p:cNvPicPr>
          <p:nvPr>
            <p:ph idx="1"/>
          </p:nvPr>
        </p:nvPicPr>
        <p:blipFill>
          <a:blip r:embed="rId3"/>
          <a:stretch>
            <a:fillRect/>
          </a:stretch>
        </p:blipFill>
        <p:spPr>
          <a:xfrm>
            <a:off x="6230912" y="1690689"/>
            <a:ext cx="5736274" cy="5167311"/>
          </a:xfrm>
          <a:prstGeom prst="rect">
            <a:avLst/>
          </a:prstGeom>
        </p:spPr>
      </p:pic>
      <p:pic>
        <p:nvPicPr>
          <p:cNvPr id="9" name="İçerik Yer Tutucusu 9">
            <a:extLst>
              <a:ext uri="{FF2B5EF4-FFF2-40B4-BE49-F238E27FC236}">
                <a16:creationId xmlns:a16="http://schemas.microsoft.com/office/drawing/2014/main" id="{69DA089E-C956-480F-A8D8-81FAFC9936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1" name="Resim 10">
            <a:extLst>
              <a:ext uri="{FF2B5EF4-FFF2-40B4-BE49-F238E27FC236}">
                <a16:creationId xmlns:a16="http://schemas.microsoft.com/office/drawing/2014/main" id="{D20187C2-93F2-4055-90FB-C51FBE5F3C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21068055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DEE867-ED8F-4C09-8C0C-51C17F8F641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7C21E85-0092-4C9E-BB94-458434404D9F}"/>
              </a:ext>
            </a:extLst>
          </p:cNvPr>
          <p:cNvSpPr>
            <a:spLocks noGrp="1"/>
          </p:cNvSpPr>
          <p:nvPr>
            <p:ph idx="1"/>
          </p:nvPr>
        </p:nvSpPr>
        <p:spPr/>
        <p:txBody>
          <a:bodyPr/>
          <a:lstStyle/>
          <a:p>
            <a:endParaRPr lang="tr-TR"/>
          </a:p>
        </p:txBody>
      </p:sp>
      <p:sp>
        <p:nvSpPr>
          <p:cNvPr id="4" name="Veri Yer Tutucusu 3">
            <a:extLst>
              <a:ext uri="{FF2B5EF4-FFF2-40B4-BE49-F238E27FC236}">
                <a16:creationId xmlns:a16="http://schemas.microsoft.com/office/drawing/2014/main" id="{8B3F6F85-C932-498C-88C5-3687F3E97AF7}"/>
              </a:ext>
            </a:extLst>
          </p:cNvPr>
          <p:cNvSpPr>
            <a:spLocks noGrp="1"/>
          </p:cNvSpPr>
          <p:nvPr>
            <p:ph type="dt" sz="half" idx="10"/>
          </p:nvPr>
        </p:nvSpPr>
        <p:spPr/>
        <p:txBody>
          <a:bodyPr/>
          <a:lstStyle/>
          <a:p>
            <a:fld id="{1BD53947-2BD6-4C27-A4D0-A0422CFDA695}" type="datetime1">
              <a:rPr lang="tr-TR" smtClean="0"/>
              <a:t>23.05.2022</a:t>
            </a:fld>
            <a:endParaRPr lang="tr-TR"/>
          </a:p>
        </p:txBody>
      </p:sp>
      <p:sp>
        <p:nvSpPr>
          <p:cNvPr id="5" name="Slayt Numarası Yer Tutucusu 4">
            <a:extLst>
              <a:ext uri="{FF2B5EF4-FFF2-40B4-BE49-F238E27FC236}">
                <a16:creationId xmlns:a16="http://schemas.microsoft.com/office/drawing/2014/main" id="{C9645665-AC63-4928-94CC-23B488F296BC}"/>
              </a:ext>
            </a:extLst>
          </p:cNvPr>
          <p:cNvSpPr>
            <a:spLocks noGrp="1"/>
          </p:cNvSpPr>
          <p:nvPr>
            <p:ph type="sldNum" sz="quarter" idx="12"/>
          </p:nvPr>
        </p:nvSpPr>
        <p:spPr/>
        <p:txBody>
          <a:bodyPr/>
          <a:lstStyle/>
          <a:p>
            <a:fld id="{C2102BDF-116A-466F-BF2E-39F7864BE9A2}" type="slidenum">
              <a:rPr lang="tr-TR" smtClean="0"/>
              <a:t>46</a:t>
            </a:fld>
            <a:endParaRPr lang="tr-TR"/>
          </a:p>
        </p:txBody>
      </p:sp>
      <p:pic>
        <p:nvPicPr>
          <p:cNvPr id="7" name="Resim 6">
            <a:extLst>
              <a:ext uri="{FF2B5EF4-FFF2-40B4-BE49-F238E27FC236}">
                <a16:creationId xmlns:a16="http://schemas.microsoft.com/office/drawing/2014/main" id="{17FFDACC-92CF-47D5-AEB9-ED5143A026CE}"/>
              </a:ext>
            </a:extLst>
          </p:cNvPr>
          <p:cNvPicPr>
            <a:picLocks noChangeAspect="1"/>
          </p:cNvPicPr>
          <p:nvPr/>
        </p:nvPicPr>
        <p:blipFill>
          <a:blip r:embed="rId2"/>
          <a:stretch>
            <a:fillRect/>
          </a:stretch>
        </p:blipFill>
        <p:spPr>
          <a:xfrm>
            <a:off x="129898" y="1476810"/>
            <a:ext cx="5966102" cy="5381190"/>
          </a:xfrm>
          <a:prstGeom prst="rect">
            <a:avLst/>
          </a:prstGeom>
        </p:spPr>
      </p:pic>
      <p:pic>
        <p:nvPicPr>
          <p:cNvPr id="8" name="Resim 7">
            <a:extLst>
              <a:ext uri="{FF2B5EF4-FFF2-40B4-BE49-F238E27FC236}">
                <a16:creationId xmlns:a16="http://schemas.microsoft.com/office/drawing/2014/main" id="{C95BD89D-480E-4083-A4F2-8A55E4A89EBF}"/>
              </a:ext>
            </a:extLst>
          </p:cNvPr>
          <p:cNvPicPr>
            <a:picLocks noChangeAspect="1"/>
          </p:cNvPicPr>
          <p:nvPr/>
        </p:nvPicPr>
        <p:blipFill>
          <a:blip r:embed="rId3"/>
          <a:stretch>
            <a:fillRect/>
          </a:stretch>
        </p:blipFill>
        <p:spPr>
          <a:xfrm>
            <a:off x="6118159" y="1985594"/>
            <a:ext cx="6073841" cy="4686667"/>
          </a:xfrm>
          <a:prstGeom prst="rect">
            <a:avLst/>
          </a:prstGeom>
        </p:spPr>
      </p:pic>
      <p:pic>
        <p:nvPicPr>
          <p:cNvPr id="9" name="İçerik Yer Tutucusu 9">
            <a:extLst>
              <a:ext uri="{FF2B5EF4-FFF2-40B4-BE49-F238E27FC236}">
                <a16:creationId xmlns:a16="http://schemas.microsoft.com/office/drawing/2014/main" id="{6DA67803-1FA6-418A-BD82-BE85A3B0F5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1" name="Resim 10">
            <a:extLst>
              <a:ext uri="{FF2B5EF4-FFF2-40B4-BE49-F238E27FC236}">
                <a16:creationId xmlns:a16="http://schemas.microsoft.com/office/drawing/2014/main" id="{A714D98A-5525-4E88-82E0-9BA1BD12CF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8604130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3F3FB8-F4B2-4CB3-9C42-8BCECED93B34}"/>
              </a:ext>
            </a:extLst>
          </p:cNvPr>
          <p:cNvSpPr>
            <a:spLocks noGrp="1"/>
          </p:cNvSpPr>
          <p:nvPr>
            <p:ph type="ctrTitle"/>
          </p:nvPr>
        </p:nvSpPr>
        <p:spPr/>
        <p:txBody>
          <a:bodyPr/>
          <a:lstStyle/>
          <a:p>
            <a:endParaRPr lang="tr-TR"/>
          </a:p>
        </p:txBody>
      </p:sp>
      <p:sp>
        <p:nvSpPr>
          <p:cNvPr id="3" name="Alt Başlık 2">
            <a:extLst>
              <a:ext uri="{FF2B5EF4-FFF2-40B4-BE49-F238E27FC236}">
                <a16:creationId xmlns:a16="http://schemas.microsoft.com/office/drawing/2014/main" id="{DC78BEFA-6615-4CE5-B56F-2DA4BBA54AF4}"/>
              </a:ext>
            </a:extLst>
          </p:cNvPr>
          <p:cNvSpPr>
            <a:spLocks noGrp="1"/>
          </p:cNvSpPr>
          <p:nvPr>
            <p:ph type="subTitle" idx="1"/>
          </p:nvPr>
        </p:nvSpPr>
        <p:spPr/>
        <p:txBody>
          <a:bodyPr/>
          <a:lstStyle/>
          <a:p>
            <a:endParaRPr lang="tr-TR"/>
          </a:p>
        </p:txBody>
      </p:sp>
      <p:pic>
        <p:nvPicPr>
          <p:cNvPr id="5" name="Resim 4">
            <a:extLst>
              <a:ext uri="{FF2B5EF4-FFF2-40B4-BE49-F238E27FC236}">
                <a16:creationId xmlns:a16="http://schemas.microsoft.com/office/drawing/2014/main" id="{91A576FC-1887-4074-8E49-8A93D2FE0FCB}"/>
              </a:ext>
            </a:extLst>
          </p:cNvPr>
          <p:cNvPicPr>
            <a:picLocks noChangeAspect="1"/>
          </p:cNvPicPr>
          <p:nvPr/>
        </p:nvPicPr>
        <p:blipFill>
          <a:blip r:embed="rId2"/>
          <a:stretch>
            <a:fillRect/>
          </a:stretch>
        </p:blipFill>
        <p:spPr>
          <a:xfrm>
            <a:off x="3678464" y="0"/>
            <a:ext cx="4835072" cy="6858000"/>
          </a:xfrm>
          <a:prstGeom prst="rect">
            <a:avLst/>
          </a:prstGeom>
        </p:spPr>
      </p:pic>
      <p:pic>
        <p:nvPicPr>
          <p:cNvPr id="6" name="İçerik Yer Tutucusu 9">
            <a:extLst>
              <a:ext uri="{FF2B5EF4-FFF2-40B4-BE49-F238E27FC236}">
                <a16:creationId xmlns:a16="http://schemas.microsoft.com/office/drawing/2014/main" id="{294BCC5B-46E8-49CC-88EB-6F1F8ADF4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8" name="Resim 7">
            <a:extLst>
              <a:ext uri="{FF2B5EF4-FFF2-40B4-BE49-F238E27FC236}">
                <a16:creationId xmlns:a16="http://schemas.microsoft.com/office/drawing/2014/main" id="{22ECACD8-1855-48E6-A432-43B1D75E99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2445040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3A15FC-6054-4E68-A8F5-9B227312F80B}"/>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663F828F-74E9-4E4D-BA6E-630B2317C17E}"/>
              </a:ext>
            </a:extLst>
          </p:cNvPr>
          <p:cNvSpPr>
            <a:spLocks noGrp="1"/>
          </p:cNvSpPr>
          <p:nvPr>
            <p:ph idx="1"/>
          </p:nvPr>
        </p:nvSpPr>
        <p:spPr>
          <a:xfrm>
            <a:off x="838200" y="1914181"/>
            <a:ext cx="10515600" cy="4351338"/>
          </a:xfrm>
        </p:spPr>
        <p:txBody>
          <a:bodyPr/>
          <a:lstStyle/>
          <a:p>
            <a:endParaRPr lang="tr-TR" dirty="0"/>
          </a:p>
        </p:txBody>
      </p:sp>
      <p:pic>
        <p:nvPicPr>
          <p:cNvPr id="6" name="Resim 5">
            <a:extLst>
              <a:ext uri="{FF2B5EF4-FFF2-40B4-BE49-F238E27FC236}">
                <a16:creationId xmlns:a16="http://schemas.microsoft.com/office/drawing/2014/main" id="{D21BBD2F-66C3-423B-AB64-DF3943A0949A}"/>
              </a:ext>
            </a:extLst>
          </p:cNvPr>
          <p:cNvPicPr>
            <a:picLocks noChangeAspect="1"/>
          </p:cNvPicPr>
          <p:nvPr/>
        </p:nvPicPr>
        <p:blipFill>
          <a:blip r:embed="rId2"/>
          <a:stretch>
            <a:fillRect/>
          </a:stretch>
        </p:blipFill>
        <p:spPr>
          <a:xfrm>
            <a:off x="408336" y="1027907"/>
            <a:ext cx="5472732" cy="5575991"/>
          </a:xfrm>
          <a:prstGeom prst="rect">
            <a:avLst/>
          </a:prstGeom>
        </p:spPr>
      </p:pic>
      <p:pic>
        <p:nvPicPr>
          <p:cNvPr id="8" name="Resim 7">
            <a:extLst>
              <a:ext uri="{FF2B5EF4-FFF2-40B4-BE49-F238E27FC236}">
                <a16:creationId xmlns:a16="http://schemas.microsoft.com/office/drawing/2014/main" id="{A1A23F71-3DC9-41EC-AF33-D9D30BF1043B}"/>
              </a:ext>
            </a:extLst>
          </p:cNvPr>
          <p:cNvPicPr>
            <a:picLocks noChangeAspect="1"/>
          </p:cNvPicPr>
          <p:nvPr/>
        </p:nvPicPr>
        <p:blipFill>
          <a:blip r:embed="rId3"/>
          <a:stretch>
            <a:fillRect/>
          </a:stretch>
        </p:blipFill>
        <p:spPr>
          <a:xfrm>
            <a:off x="5881068" y="1649134"/>
            <a:ext cx="6156981" cy="4881431"/>
          </a:xfrm>
          <a:prstGeom prst="rect">
            <a:avLst/>
          </a:prstGeom>
        </p:spPr>
      </p:pic>
      <p:pic>
        <p:nvPicPr>
          <p:cNvPr id="7" name="İçerik Yer Tutucusu 9">
            <a:extLst>
              <a:ext uri="{FF2B5EF4-FFF2-40B4-BE49-F238E27FC236}">
                <a16:creationId xmlns:a16="http://schemas.microsoft.com/office/drawing/2014/main" id="{7224C5D7-52B1-4637-9494-A4FB0F29CA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1FDB6D80-1A0C-41AA-88FD-347FB997C5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40575002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C11AC9-29C2-4795-92EB-3D375B43C094}"/>
              </a:ext>
            </a:extLst>
          </p:cNvPr>
          <p:cNvSpPr>
            <a:spLocks noGrp="1"/>
          </p:cNvSpPr>
          <p:nvPr>
            <p:ph type="ctrTitle"/>
          </p:nvPr>
        </p:nvSpPr>
        <p:spPr>
          <a:xfrm>
            <a:off x="1524000" y="2528956"/>
            <a:ext cx="9144000" cy="727006"/>
          </a:xfrm>
        </p:spPr>
        <p:txBody>
          <a:bodyPr>
            <a:normAutofit/>
          </a:bodyPr>
          <a:lstStyle/>
          <a:p>
            <a:r>
              <a:rPr lang="tr-TR" sz="4400" dirty="0"/>
              <a:t>YAŞLI VE KANSER</a:t>
            </a:r>
          </a:p>
        </p:txBody>
      </p:sp>
      <p:sp>
        <p:nvSpPr>
          <p:cNvPr id="3" name="Alt Başlık 2">
            <a:extLst>
              <a:ext uri="{FF2B5EF4-FFF2-40B4-BE49-F238E27FC236}">
                <a16:creationId xmlns:a16="http://schemas.microsoft.com/office/drawing/2014/main" id="{19736AC0-B69B-49B6-97D5-91E23FF81FB3}"/>
              </a:ext>
            </a:extLst>
          </p:cNvPr>
          <p:cNvSpPr>
            <a:spLocks noGrp="1"/>
          </p:cNvSpPr>
          <p:nvPr>
            <p:ph type="subTitle" idx="1"/>
          </p:nvPr>
        </p:nvSpPr>
        <p:spPr/>
        <p:txBody>
          <a:bodyPr>
            <a:normAutofit/>
          </a:bodyPr>
          <a:lstStyle/>
          <a:p>
            <a:pPr>
              <a:lnSpc>
                <a:spcPct val="150000"/>
              </a:lnSpc>
            </a:pPr>
            <a:r>
              <a:rPr lang="tr-TR" sz="2400" dirty="0"/>
              <a:t>Prof. Dr. Ahmet ÖZET, Prof. Dr. Nuriye ÖZDEMİR, Doç. Dr. Ahmet YALÇIN, Dr. Murat TÜRKYILMAZ, Dr. Fahriye ÜNLÜ </a:t>
            </a:r>
          </a:p>
        </p:txBody>
      </p:sp>
      <p:pic>
        <p:nvPicPr>
          <p:cNvPr id="4" name="İçerik Yer Tutucusu 9">
            <a:extLst>
              <a:ext uri="{FF2B5EF4-FFF2-40B4-BE49-F238E27FC236}">
                <a16:creationId xmlns:a16="http://schemas.microsoft.com/office/drawing/2014/main" id="{CAF456FF-FED6-4CE9-AEC6-C8B934FC5A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6" name="Resim 5">
            <a:extLst>
              <a:ext uri="{FF2B5EF4-FFF2-40B4-BE49-F238E27FC236}">
                <a16:creationId xmlns:a16="http://schemas.microsoft.com/office/drawing/2014/main" id="{5B1FF364-B587-4183-8FEC-C526DAAA9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3218511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0D5AA6-EC82-4F71-B14B-4218273F6727}"/>
              </a:ext>
            </a:extLst>
          </p:cNvPr>
          <p:cNvSpPr>
            <a:spLocks noGrp="1"/>
          </p:cNvSpPr>
          <p:nvPr>
            <p:ph type="title"/>
          </p:nvPr>
        </p:nvSpPr>
        <p:spPr>
          <a:xfrm>
            <a:off x="379828" y="365125"/>
            <a:ext cx="11437034" cy="1325563"/>
          </a:xfrm>
        </p:spPr>
        <p:txBody>
          <a:bodyPr/>
          <a:lstStyle/>
          <a:p>
            <a:pPr algn="ctr"/>
            <a:r>
              <a:rPr lang="tr-TR" dirty="0"/>
              <a:t>ÖZET-1</a:t>
            </a:r>
          </a:p>
        </p:txBody>
      </p:sp>
      <p:sp>
        <p:nvSpPr>
          <p:cNvPr id="3" name="İçerik Yer Tutucusu 2">
            <a:extLst>
              <a:ext uri="{FF2B5EF4-FFF2-40B4-BE49-F238E27FC236}">
                <a16:creationId xmlns:a16="http://schemas.microsoft.com/office/drawing/2014/main" id="{FCF8914A-5E03-4B34-9CF5-8F4631A5CDB9}"/>
              </a:ext>
            </a:extLst>
          </p:cNvPr>
          <p:cNvSpPr>
            <a:spLocks noGrp="1"/>
          </p:cNvSpPr>
          <p:nvPr>
            <p:ph idx="1"/>
          </p:nvPr>
        </p:nvSpPr>
        <p:spPr>
          <a:xfrm>
            <a:off x="379828" y="1825625"/>
            <a:ext cx="11437033" cy="4351338"/>
          </a:xfrm>
        </p:spPr>
        <p:txBody>
          <a:bodyPr>
            <a:noAutofit/>
          </a:bodyPr>
          <a:lstStyle/>
          <a:p>
            <a:pPr algn="just"/>
            <a:r>
              <a:rPr lang="tr-TR" sz="1900" dirty="0"/>
              <a:t>Kanser, yaşlanma ile birlikte görülme sıklığı artan hastalıklar arasında yer almaktadır. </a:t>
            </a:r>
            <a:r>
              <a:rPr lang="tr-TR" sz="1900" b="1" u="sng" dirty="0"/>
              <a:t>Yeni tanı alan vakaların %54’ü, kansere bağlı ölümlerin ise %70’i 65 yaş ve üzerindeki hastalarda görülmektedir. </a:t>
            </a:r>
            <a:r>
              <a:rPr lang="tr-TR" sz="1900" dirty="0"/>
              <a:t>Dünya ile benzer şekilde, ülkemizde erkeklerde en sık izlenen kanser türü akciğer kanseri iken kadınlarda meme kanseri en sık görülen kanser türü olarak karşımıza çıkmaktadır.</a:t>
            </a:r>
          </a:p>
          <a:p>
            <a:pPr algn="just"/>
            <a:r>
              <a:rPr lang="tr-TR" sz="1900" dirty="0"/>
              <a:t>Türkiye’de 2017 yılında yaşlı </a:t>
            </a:r>
            <a:r>
              <a:rPr lang="tr-TR" sz="1900" b="1" u="sng" dirty="0"/>
              <a:t>erkeklerde</a:t>
            </a:r>
            <a:r>
              <a:rPr lang="tr-TR" sz="1900" dirty="0"/>
              <a:t> (65+) kanser </a:t>
            </a:r>
            <a:r>
              <a:rPr lang="tr-TR" sz="1900" dirty="0" err="1"/>
              <a:t>insidansı</a:t>
            </a:r>
            <a:r>
              <a:rPr lang="tr-TR" sz="1900" dirty="0"/>
              <a:t> </a:t>
            </a:r>
            <a:r>
              <a:rPr lang="tr-TR" sz="1900" b="1" u="sng" dirty="0"/>
              <a:t>131,3/100.000</a:t>
            </a:r>
            <a:r>
              <a:rPr lang="tr-TR" sz="1900" dirty="0"/>
              <a:t> iken </a:t>
            </a:r>
            <a:r>
              <a:rPr lang="tr-TR" sz="1900" b="1" u="sng" dirty="0"/>
              <a:t>kadınlarda</a:t>
            </a:r>
            <a:r>
              <a:rPr lang="tr-TR" sz="1900" dirty="0"/>
              <a:t> </a:t>
            </a:r>
            <a:r>
              <a:rPr lang="tr-TR" sz="1900" b="1" u="sng" dirty="0"/>
              <a:t>59,6/100.000</a:t>
            </a:r>
            <a:r>
              <a:rPr lang="tr-TR" sz="1900" dirty="0"/>
              <a:t>; </a:t>
            </a:r>
            <a:r>
              <a:rPr lang="tr-TR" sz="1900" b="1" u="sng" dirty="0"/>
              <a:t>ortalamada</a:t>
            </a:r>
            <a:r>
              <a:rPr lang="tr-TR" sz="1900" dirty="0"/>
              <a:t> ise </a:t>
            </a:r>
            <a:r>
              <a:rPr lang="tr-TR" sz="1900" b="1" u="sng" dirty="0"/>
              <a:t>95,5/100.000</a:t>
            </a:r>
            <a:r>
              <a:rPr lang="tr-TR" sz="1900" dirty="0"/>
              <a:t>’dir. Daha açık şekilde ifade edersek, </a:t>
            </a:r>
            <a:r>
              <a:rPr lang="tr-TR" sz="1900" b="1" u="sng" dirty="0"/>
              <a:t>65 yaş üzerinde</a:t>
            </a:r>
            <a:r>
              <a:rPr lang="tr-TR" sz="1900" dirty="0"/>
              <a:t> görülen kanserler </a:t>
            </a:r>
            <a:r>
              <a:rPr lang="tr-TR" sz="1900" b="1" u="sng" dirty="0"/>
              <a:t>erkeklerde</a:t>
            </a:r>
            <a:r>
              <a:rPr lang="tr-TR" sz="1900" dirty="0"/>
              <a:t> görülen kanserlerin </a:t>
            </a:r>
            <a:r>
              <a:rPr lang="tr-TR" sz="1900" b="1" u="sng" dirty="0"/>
              <a:t>%50,1’i</a:t>
            </a:r>
            <a:r>
              <a:rPr lang="tr-TR" sz="1900" dirty="0"/>
              <a:t>, </a:t>
            </a:r>
            <a:r>
              <a:rPr lang="tr-TR" sz="1900" b="1" u="sng" dirty="0"/>
              <a:t>kadınlarda</a:t>
            </a:r>
            <a:r>
              <a:rPr lang="tr-TR" sz="1900" dirty="0"/>
              <a:t> görülen kanserlerin ise </a:t>
            </a:r>
            <a:r>
              <a:rPr lang="tr-TR" sz="1900" b="1" u="sng" dirty="0"/>
              <a:t>%32,5</a:t>
            </a:r>
            <a:r>
              <a:rPr lang="tr-TR" sz="1900" dirty="0"/>
              <a:t>’ini oluşturmaktadır. Yaşa standardize edilmiş </a:t>
            </a:r>
            <a:r>
              <a:rPr lang="tr-TR" sz="1900" dirty="0" err="1"/>
              <a:t>insidans</a:t>
            </a:r>
            <a:r>
              <a:rPr lang="tr-TR" sz="1900" dirty="0"/>
              <a:t> hızları ise erkeklerde 1879/100.000, kadınlarda 850/100.000’dir. Bahse konu yaş grubundaki (65+) yüksek kanser </a:t>
            </a:r>
            <a:r>
              <a:rPr lang="tr-TR" sz="1900" dirty="0" err="1"/>
              <a:t>insidansına</a:t>
            </a:r>
            <a:r>
              <a:rPr lang="tr-TR" sz="1900" dirty="0"/>
              <a:t> karşın yaşlı hastalar onkoloji pratiğinde tedavi ve bakım standartlarını belirleyen klinik çalışmalarda yeterince yer alamamaktadır.</a:t>
            </a:r>
          </a:p>
          <a:p>
            <a:pPr algn="just"/>
            <a:r>
              <a:rPr lang="tr-TR" sz="1900" dirty="0"/>
              <a:t>Bu popülasyonda kanser tedavisinin riskleri ve yararlarına ilişkin daha az veri mevcuttur. Özellikle yaşlı hastanın değerlendirilmesi ve tedavisi klinik kılavuzlarda daha az yer bulmaktadır. Genç bireyler için önerilen standart tedaviler yaşlı hastalar için her zaman uygun olmamaktadır. Bu durumun olası nedenleri arasında yaşlılarda artan </a:t>
            </a:r>
            <a:r>
              <a:rPr lang="tr-TR" sz="1900" dirty="0" err="1"/>
              <a:t>toksisite</a:t>
            </a:r>
            <a:r>
              <a:rPr lang="tr-TR" sz="1900" dirty="0"/>
              <a:t>, yüksek oranda </a:t>
            </a:r>
            <a:r>
              <a:rPr lang="tr-TR" sz="1900" dirty="0" err="1"/>
              <a:t>komorbidite</a:t>
            </a:r>
            <a:r>
              <a:rPr lang="tr-TR" sz="1900" dirty="0"/>
              <a:t> oranları, palyatif ve sosyal desteğe daha fazla ihtiyaç duymaları sayılabilir. Ek olarak yaşlanma süreci, birden fazla sistemi etkileyen ve giderek azalan fizyolojik rezerv ile ilişkilendirilebilir. Bu nedenlerden dolayı yaşlı hastada kanserin tanısı, tedavisi ve takibi </a:t>
            </a:r>
            <a:r>
              <a:rPr lang="tr-TR" sz="1900" b="1" u="sng" dirty="0" err="1"/>
              <a:t>multidisipliner</a:t>
            </a:r>
            <a:r>
              <a:rPr lang="tr-TR" sz="1900" b="1" u="sng" dirty="0"/>
              <a:t> yaklaşım </a:t>
            </a:r>
            <a:r>
              <a:rPr lang="tr-TR" sz="1900" dirty="0"/>
              <a:t>gerektirir. </a:t>
            </a:r>
          </a:p>
        </p:txBody>
      </p:sp>
      <p:pic>
        <p:nvPicPr>
          <p:cNvPr id="4" name="İçerik Yer Tutucusu 9">
            <a:extLst>
              <a:ext uri="{FF2B5EF4-FFF2-40B4-BE49-F238E27FC236}">
                <a16:creationId xmlns:a16="http://schemas.microsoft.com/office/drawing/2014/main" id="{23216605-C3D4-4A39-8C1B-8692271AF0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6" name="Resim 5">
            <a:extLst>
              <a:ext uri="{FF2B5EF4-FFF2-40B4-BE49-F238E27FC236}">
                <a16:creationId xmlns:a16="http://schemas.microsoft.com/office/drawing/2014/main" id="{14D2763E-45EC-4510-87D4-BECBF97A6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3456753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0D5AA6-EC82-4F71-B14B-4218273F6727}"/>
              </a:ext>
            </a:extLst>
          </p:cNvPr>
          <p:cNvSpPr>
            <a:spLocks noGrp="1"/>
          </p:cNvSpPr>
          <p:nvPr>
            <p:ph type="title"/>
          </p:nvPr>
        </p:nvSpPr>
        <p:spPr>
          <a:xfrm>
            <a:off x="379828" y="365125"/>
            <a:ext cx="11437034" cy="1325563"/>
          </a:xfrm>
        </p:spPr>
        <p:txBody>
          <a:bodyPr/>
          <a:lstStyle/>
          <a:p>
            <a:pPr algn="ctr"/>
            <a:r>
              <a:rPr lang="tr-TR" dirty="0"/>
              <a:t>ÖZET-2</a:t>
            </a:r>
          </a:p>
        </p:txBody>
      </p:sp>
      <p:sp>
        <p:nvSpPr>
          <p:cNvPr id="3" name="İçerik Yer Tutucusu 2">
            <a:extLst>
              <a:ext uri="{FF2B5EF4-FFF2-40B4-BE49-F238E27FC236}">
                <a16:creationId xmlns:a16="http://schemas.microsoft.com/office/drawing/2014/main" id="{FCF8914A-5E03-4B34-9CF5-8F4631A5CDB9}"/>
              </a:ext>
            </a:extLst>
          </p:cNvPr>
          <p:cNvSpPr>
            <a:spLocks noGrp="1"/>
          </p:cNvSpPr>
          <p:nvPr>
            <p:ph idx="1"/>
          </p:nvPr>
        </p:nvSpPr>
        <p:spPr>
          <a:xfrm>
            <a:off x="379828" y="1825625"/>
            <a:ext cx="11437033" cy="4351338"/>
          </a:xfrm>
        </p:spPr>
        <p:txBody>
          <a:bodyPr>
            <a:noAutofit/>
          </a:bodyPr>
          <a:lstStyle/>
          <a:p>
            <a:pPr algn="just"/>
            <a:r>
              <a:rPr lang="tr-TR" sz="2400" dirty="0"/>
              <a:t>Yaşlı kanser hastaları </a:t>
            </a:r>
            <a:r>
              <a:rPr lang="tr-TR" sz="2400" b="1" u="sng" dirty="0" err="1"/>
              <a:t>antineoplastik</a:t>
            </a:r>
            <a:r>
              <a:rPr lang="tr-TR" sz="2400" b="1" u="sng" dirty="0"/>
              <a:t> tedaviye daha az tolerans </a:t>
            </a:r>
            <a:r>
              <a:rPr lang="tr-TR" sz="2400" dirty="0"/>
              <a:t>gösterir. Yine de ileri yaş, yaşam kalitesini artıracak ya da </a:t>
            </a:r>
            <a:r>
              <a:rPr lang="tr-TR" sz="2400" dirty="0" err="1"/>
              <a:t>sağkalımı</a:t>
            </a:r>
            <a:r>
              <a:rPr lang="tr-TR" sz="2400" dirty="0"/>
              <a:t> uzatacak etkin tedaviyi engelleyen tek kriter olmamalıdır. </a:t>
            </a:r>
            <a:r>
              <a:rPr lang="tr-TR" sz="2400" b="1" u="sng" dirty="0"/>
              <a:t>Mevcut veriler, performans durumu iyi olan yaşlı hastaların, özellikle uygun destek tedavisi verildiğinde, sık kullanılan kemoterapi rejimlerini genç hastalar kadar </a:t>
            </a:r>
            <a:r>
              <a:rPr lang="tr-TR" sz="2400" b="1" u="sng" dirty="0" err="1"/>
              <a:t>tolere</a:t>
            </a:r>
            <a:r>
              <a:rPr lang="tr-TR" sz="2400" b="1" u="sng" dirty="0"/>
              <a:t> edebildiğini göstermektedir. </a:t>
            </a:r>
            <a:r>
              <a:rPr lang="tr-TR" sz="2400" dirty="0"/>
              <a:t>Yaşlı yetişkinlerde kanser tedavisinde iki ana sorundan biri kanser tedavi çalışmalarına yeterince alınmamaları, diğeri ise kırılgan yaşlıdan fit yaşlıya kadar geniş bir yelpazede heterojen özellik gösteren yaşlı popülasyonda kanser tedavisi ve ilaç tercihinin zor olmasıdır. Yanlış tercihler kolayca yetersiz veya aşırı tedaviye yol açabilir, hasta ve bakım verenlerin üzerinde potansiyel ciddi, olumsuz etkilere sebep olabilir. Bu nedenle yaşlı yetişkinlerde kanser tedavisi ve bakımının optimize edilmesi, modern sağlık sistemleri için önemli bir klinik sorun ve öncelik teşkil etmektedir.</a:t>
            </a:r>
          </a:p>
        </p:txBody>
      </p:sp>
      <p:pic>
        <p:nvPicPr>
          <p:cNvPr id="4" name="İçerik Yer Tutucusu 9">
            <a:extLst>
              <a:ext uri="{FF2B5EF4-FFF2-40B4-BE49-F238E27FC236}">
                <a16:creationId xmlns:a16="http://schemas.microsoft.com/office/drawing/2014/main" id="{487DB754-2709-45CF-9188-BA8F885AC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6" name="Resim 5">
            <a:extLst>
              <a:ext uri="{FF2B5EF4-FFF2-40B4-BE49-F238E27FC236}">
                <a16:creationId xmlns:a16="http://schemas.microsoft.com/office/drawing/2014/main" id="{2222F983-A1EB-4D27-A27F-BFA390687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15409248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0D5AA6-EC82-4F71-B14B-4218273F6727}"/>
              </a:ext>
            </a:extLst>
          </p:cNvPr>
          <p:cNvSpPr>
            <a:spLocks noGrp="1"/>
          </p:cNvSpPr>
          <p:nvPr>
            <p:ph type="title"/>
          </p:nvPr>
        </p:nvSpPr>
        <p:spPr>
          <a:xfrm>
            <a:off x="379828" y="365125"/>
            <a:ext cx="11437034" cy="1325563"/>
          </a:xfrm>
        </p:spPr>
        <p:txBody>
          <a:bodyPr/>
          <a:lstStyle/>
          <a:p>
            <a:pPr algn="ctr"/>
            <a:r>
              <a:rPr lang="tr-TR" dirty="0"/>
              <a:t>ÖZET-3</a:t>
            </a:r>
          </a:p>
        </p:txBody>
      </p:sp>
      <p:sp>
        <p:nvSpPr>
          <p:cNvPr id="3" name="İçerik Yer Tutucusu 2">
            <a:extLst>
              <a:ext uri="{FF2B5EF4-FFF2-40B4-BE49-F238E27FC236}">
                <a16:creationId xmlns:a16="http://schemas.microsoft.com/office/drawing/2014/main" id="{FCF8914A-5E03-4B34-9CF5-8F4631A5CDB9}"/>
              </a:ext>
            </a:extLst>
          </p:cNvPr>
          <p:cNvSpPr>
            <a:spLocks noGrp="1"/>
          </p:cNvSpPr>
          <p:nvPr>
            <p:ph idx="1"/>
          </p:nvPr>
        </p:nvSpPr>
        <p:spPr>
          <a:xfrm>
            <a:off x="379828" y="1825625"/>
            <a:ext cx="11437033" cy="4351338"/>
          </a:xfrm>
        </p:spPr>
        <p:txBody>
          <a:bodyPr>
            <a:noAutofit/>
          </a:bodyPr>
          <a:lstStyle/>
          <a:p>
            <a:pPr algn="just"/>
            <a:r>
              <a:rPr lang="tr-TR" sz="2000" dirty="0"/>
              <a:t>Yaşlı hastaların klinik yönetiminde, geleneksel yaklaşımlar büyük ölçüde bağımsız hastalıklara tanı koymaya ve bunlarla başa çıkmaya odaklanmıştır. Ancak yaşlının çoğu kez sadece bir hastalığı ve onun semptomları yoktur. Yaşlı sağlığının birden fazla yönü (</a:t>
            </a:r>
            <a:r>
              <a:rPr lang="tr-TR" sz="2000" dirty="0" err="1"/>
              <a:t>örn</a:t>
            </a:r>
            <a:r>
              <a:rPr lang="tr-TR" sz="2000" dirty="0"/>
              <a:t>, fiziksel, bilişsel, psikolojik, duygusal, sosyal, ekonomik ve çevresel, vb.) vardır. </a:t>
            </a:r>
            <a:r>
              <a:rPr lang="tr-TR" sz="2000" b="1" u="sng" dirty="0"/>
              <a:t>Kapsamlı </a:t>
            </a:r>
            <a:r>
              <a:rPr lang="tr-TR" sz="2000" b="1" u="sng" dirty="0" err="1"/>
              <a:t>geriatrik</a:t>
            </a:r>
            <a:r>
              <a:rPr lang="tr-TR" sz="2000" b="1" u="sng" dirty="0"/>
              <a:t> değerlendirme (KGD), </a:t>
            </a:r>
            <a:r>
              <a:rPr lang="tr-TR" sz="2000" dirty="0" err="1"/>
              <a:t>geriatristler</a:t>
            </a:r>
            <a:r>
              <a:rPr lang="tr-TR" sz="2000" dirty="0"/>
              <a:t> tarafından yaşlı hastanın gereksinimleri, öncelikleri ve kaynaklarına göre kişiselleştirilmiş değerlendirmeler içeren ve yıllar içinde </a:t>
            </a:r>
            <a:r>
              <a:rPr lang="tr-TR" sz="2000" b="1" u="sng" dirty="0" err="1"/>
              <a:t>geriatrik</a:t>
            </a:r>
            <a:r>
              <a:rPr lang="tr-TR" sz="2000" b="1" u="sng" dirty="0"/>
              <a:t> sorunlarla başa çıkmak için geliştirilen metodolojidir. KGD yapılması 70 yaşın üzerindeki tüm kanser hastalarında tavsiye edilir. </a:t>
            </a:r>
            <a:r>
              <a:rPr lang="tr-TR" sz="2000" dirty="0"/>
              <a:t>Kanserli yaşlı yetişkinlerde, kapsamlı </a:t>
            </a:r>
            <a:r>
              <a:rPr lang="tr-TR" sz="2000" dirty="0" err="1"/>
              <a:t>geriatrik</a:t>
            </a:r>
            <a:r>
              <a:rPr lang="tr-TR" sz="2000" dirty="0"/>
              <a:t> değerlendirme bileşenlerinin kemoterapi yan etkisi, </a:t>
            </a:r>
            <a:r>
              <a:rPr lang="tr-TR" sz="2000" dirty="0" err="1"/>
              <a:t>deliryum</a:t>
            </a:r>
            <a:r>
              <a:rPr lang="tr-TR" sz="2000" dirty="0"/>
              <a:t> ve </a:t>
            </a:r>
            <a:r>
              <a:rPr lang="tr-TR" sz="2000" dirty="0" err="1"/>
              <a:t>mortaliteyi</a:t>
            </a:r>
            <a:r>
              <a:rPr lang="tr-TR" sz="2000" dirty="0"/>
              <a:t> öngördüğü gösterilmiştir. KGD ile hastanın bilişsel durumu, depresyon varlığı, fiziksel performansı, </a:t>
            </a:r>
            <a:r>
              <a:rPr lang="tr-TR" sz="2000" dirty="0" err="1"/>
              <a:t>sarkopeni</a:t>
            </a:r>
            <a:r>
              <a:rPr lang="tr-TR" sz="2000" dirty="0"/>
              <a:t> varlığı, </a:t>
            </a:r>
            <a:r>
              <a:rPr lang="tr-TR" sz="2000" dirty="0" err="1"/>
              <a:t>nütrisyonel</a:t>
            </a:r>
            <a:r>
              <a:rPr lang="tr-TR" sz="2000" dirty="0"/>
              <a:t> durumu, </a:t>
            </a:r>
            <a:r>
              <a:rPr lang="tr-TR" sz="2000" dirty="0" err="1"/>
              <a:t>multimorbidite</a:t>
            </a:r>
            <a:r>
              <a:rPr lang="tr-TR" sz="2000" dirty="0"/>
              <a:t> ve </a:t>
            </a:r>
            <a:r>
              <a:rPr lang="tr-TR" sz="2000" dirty="0" err="1"/>
              <a:t>polifarmasi</a:t>
            </a:r>
            <a:r>
              <a:rPr lang="tr-TR" sz="2000" dirty="0"/>
              <a:t> durumu, sosyal destek ve yaşam kalitesi değerlendirilmiş olur. Kanıtlar yaşlı kanserli hastalarda </a:t>
            </a:r>
            <a:r>
              <a:rPr lang="tr-TR" sz="2000" dirty="0" err="1"/>
              <a:t>KGD’nin</a:t>
            </a:r>
            <a:r>
              <a:rPr lang="tr-TR" sz="2000" dirty="0"/>
              <a:t> önemli </a:t>
            </a:r>
            <a:r>
              <a:rPr lang="tr-TR" sz="2000" dirty="0" err="1"/>
              <a:t>geriatrik</a:t>
            </a:r>
            <a:r>
              <a:rPr lang="tr-TR" sz="2000" dirty="0"/>
              <a:t> sonlanım noktalarında yararlı olduğunu göstermektedir</a:t>
            </a:r>
          </a:p>
          <a:p>
            <a:pPr algn="just"/>
            <a:r>
              <a:rPr lang="tr-TR" sz="2000" dirty="0"/>
              <a:t>Palyatif bakım ise artık kür seçeneği kalmamış ölüme yakın hastaların kalan zamanlarında hayat kalitesini artırmayı amaçlar. Yaşlı hastalar yukarıda bahsedildiği gibi her zaman kanser tedavisine uygun olmayabilirler ve palyatif bakımdan yaşam kalitesi açısından daha fazla yarar görebilirler. </a:t>
            </a:r>
            <a:r>
              <a:rPr lang="tr-TR" sz="2000" b="1" u="sng" dirty="0"/>
              <a:t>Sağlık politikalarında palyatif bakıma mutlaka önem verilmelidir. Palyatif bakım, yalnızca terminal bakımla ilişkilendirilmemeli ve tüm süreç boyunca yaşlı hastanın kanser tedavisinin bir parçası olmalıdır.</a:t>
            </a:r>
          </a:p>
        </p:txBody>
      </p:sp>
      <p:pic>
        <p:nvPicPr>
          <p:cNvPr id="4" name="İçerik Yer Tutucusu 9">
            <a:extLst>
              <a:ext uri="{FF2B5EF4-FFF2-40B4-BE49-F238E27FC236}">
                <a16:creationId xmlns:a16="http://schemas.microsoft.com/office/drawing/2014/main" id="{6F4D7912-83F0-4B35-834D-6800345E5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6" name="Resim 5">
            <a:extLst>
              <a:ext uri="{FF2B5EF4-FFF2-40B4-BE49-F238E27FC236}">
                <a16:creationId xmlns:a16="http://schemas.microsoft.com/office/drawing/2014/main" id="{F390063E-A1C1-40D0-9FBB-34E0E3CA93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21809062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0D5AA6-EC82-4F71-B14B-4218273F6727}"/>
              </a:ext>
            </a:extLst>
          </p:cNvPr>
          <p:cNvSpPr>
            <a:spLocks noGrp="1"/>
          </p:cNvSpPr>
          <p:nvPr>
            <p:ph type="title"/>
          </p:nvPr>
        </p:nvSpPr>
        <p:spPr>
          <a:xfrm>
            <a:off x="379828" y="365125"/>
            <a:ext cx="11437034" cy="1325563"/>
          </a:xfrm>
        </p:spPr>
        <p:txBody>
          <a:bodyPr/>
          <a:lstStyle/>
          <a:p>
            <a:pPr algn="ctr"/>
            <a:r>
              <a:rPr lang="tr-TR" dirty="0"/>
              <a:t>ÖZET-4</a:t>
            </a:r>
          </a:p>
        </p:txBody>
      </p:sp>
      <p:sp>
        <p:nvSpPr>
          <p:cNvPr id="3" name="İçerik Yer Tutucusu 2">
            <a:extLst>
              <a:ext uri="{FF2B5EF4-FFF2-40B4-BE49-F238E27FC236}">
                <a16:creationId xmlns:a16="http://schemas.microsoft.com/office/drawing/2014/main" id="{FCF8914A-5E03-4B34-9CF5-8F4631A5CDB9}"/>
              </a:ext>
            </a:extLst>
          </p:cNvPr>
          <p:cNvSpPr>
            <a:spLocks noGrp="1"/>
          </p:cNvSpPr>
          <p:nvPr>
            <p:ph idx="1"/>
          </p:nvPr>
        </p:nvSpPr>
        <p:spPr>
          <a:xfrm>
            <a:off x="379828" y="1825625"/>
            <a:ext cx="11437033" cy="4351338"/>
          </a:xfrm>
        </p:spPr>
        <p:txBody>
          <a:bodyPr>
            <a:noAutofit/>
          </a:bodyPr>
          <a:lstStyle/>
          <a:p>
            <a:pPr algn="just"/>
            <a:r>
              <a:rPr lang="tr-TR" sz="2400" dirty="0" err="1"/>
              <a:t>Geriatrik</a:t>
            </a:r>
            <a:r>
              <a:rPr lang="tr-TR" sz="2400" dirty="0"/>
              <a:t> kanser hastalarında tedavi planlaması yapılırken kronolojik yaşın yaşam beklentisi, fonksiyonel rezerv veya tedavide komplikasyon riskini öngörmede tek başına kullanılması uygun değildir. </a:t>
            </a:r>
            <a:r>
              <a:rPr lang="tr-TR" sz="2400" b="1" u="sng" dirty="0"/>
              <a:t>Hekim tedavi planlamasını yaparken hastaların sadece kronolojik yaşını değil, aynı zamanda fonksiyonel ve </a:t>
            </a:r>
            <a:r>
              <a:rPr lang="tr-TR" sz="2400" b="1" u="sng" dirty="0" err="1"/>
              <a:t>komorbidite</a:t>
            </a:r>
            <a:r>
              <a:rPr lang="tr-TR" sz="2400" b="1" u="sng" dirty="0"/>
              <a:t> durumu gibi faktörleri de göz önüne alarak beklenen yaşam süresini tahmin etmelidir. </a:t>
            </a:r>
            <a:r>
              <a:rPr lang="tr-TR" sz="2400" dirty="0"/>
              <a:t>Kanser tedavisinin önde gelen potansiyel yararları semptomların hafifletmesinin yanı sıra, </a:t>
            </a:r>
            <a:r>
              <a:rPr lang="tr-TR" sz="2400" dirty="0" err="1"/>
              <a:t>sağkalımı</a:t>
            </a:r>
            <a:r>
              <a:rPr lang="tr-TR" sz="2400" dirty="0"/>
              <a:t> uzatması, yaşam kalitesini yükseltmesi ve fonksiyonları iyileştirmesidir. Özellikle </a:t>
            </a:r>
            <a:r>
              <a:rPr lang="tr-TR" sz="2400" dirty="0" err="1"/>
              <a:t>küratif</a:t>
            </a:r>
            <a:r>
              <a:rPr lang="tr-TR" sz="2400" dirty="0"/>
              <a:t> tedaviyi </a:t>
            </a:r>
            <a:r>
              <a:rPr lang="tr-TR" sz="2400" dirty="0" err="1"/>
              <a:t>tolere</a:t>
            </a:r>
            <a:r>
              <a:rPr lang="tr-TR" sz="2400" dirty="0"/>
              <a:t> edebilecek hastalar için seçenekler arasında ameliyat, radyoterapi, kemoterapi ve hedefe yönelik tedaviler yer alır. İlave olarak semptomların yönetimi ve destek tedavisi </a:t>
            </a:r>
            <a:r>
              <a:rPr lang="tr-TR" sz="2400" dirty="0" err="1"/>
              <a:t>antikanser</a:t>
            </a:r>
            <a:r>
              <a:rPr lang="tr-TR" sz="2400" dirty="0"/>
              <a:t> tedaviden bağımsız olarak tüm hastalarda mutlak yapılması gereken yaklaşımlardır. </a:t>
            </a:r>
            <a:endParaRPr lang="tr-TR" sz="2800" dirty="0"/>
          </a:p>
        </p:txBody>
      </p:sp>
      <p:pic>
        <p:nvPicPr>
          <p:cNvPr id="4" name="İçerik Yer Tutucusu 9">
            <a:extLst>
              <a:ext uri="{FF2B5EF4-FFF2-40B4-BE49-F238E27FC236}">
                <a16:creationId xmlns:a16="http://schemas.microsoft.com/office/drawing/2014/main" id="{12ED4671-0F35-4E7B-8B1B-606A63BD15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6" name="Resim 5">
            <a:extLst>
              <a:ext uri="{FF2B5EF4-FFF2-40B4-BE49-F238E27FC236}">
                <a16:creationId xmlns:a16="http://schemas.microsoft.com/office/drawing/2014/main" id="{96D10C62-07A5-412E-B48F-2363932C1B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15770084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5C8BD6-67BA-E74D-AA11-FDE6525DEF1A}"/>
              </a:ext>
            </a:extLst>
          </p:cNvPr>
          <p:cNvPicPr>
            <a:picLocks noChangeAspect="1"/>
          </p:cNvPicPr>
          <p:nvPr/>
        </p:nvPicPr>
        <p:blipFill rotWithShape="1">
          <a:blip r:embed="rId2"/>
          <a:srcRect l="5754" r="19989"/>
          <a:stretch/>
        </p:blipFill>
        <p:spPr>
          <a:xfrm>
            <a:off x="4407183" y="596600"/>
            <a:ext cx="3377634" cy="1274397"/>
          </a:xfrm>
          <a:prstGeom prst="rect">
            <a:avLst/>
          </a:prstGeom>
        </p:spPr>
      </p:pic>
      <p:sp>
        <p:nvSpPr>
          <p:cNvPr id="3" name="Rectangle 2">
            <a:extLst>
              <a:ext uri="{FF2B5EF4-FFF2-40B4-BE49-F238E27FC236}">
                <a16:creationId xmlns:a16="http://schemas.microsoft.com/office/drawing/2014/main" id="{C70BF1FD-E39E-8741-982D-04EF1434CEF9}"/>
              </a:ext>
            </a:extLst>
          </p:cNvPr>
          <p:cNvSpPr/>
          <p:nvPr/>
        </p:nvSpPr>
        <p:spPr>
          <a:xfrm>
            <a:off x="838200" y="2044005"/>
            <a:ext cx="10515600" cy="1384995"/>
          </a:xfrm>
          <a:prstGeom prst="rect">
            <a:avLst/>
          </a:prstGeom>
        </p:spPr>
        <p:txBody>
          <a:bodyPr wrap="square">
            <a:spAutoFit/>
          </a:bodyPr>
          <a:lstStyle/>
          <a:p>
            <a:pPr algn="just"/>
            <a:r>
              <a:rPr lang="en-US" sz="2800" b="0" i="0" u="none" strike="noStrike" dirty="0">
                <a:solidFill>
                  <a:srgbClr val="C00000"/>
                </a:solidFill>
                <a:effectLst/>
                <a:latin typeface="Arial" panose="020B0604020202020204" pitchFamily="34" charset="0"/>
                <a:cs typeface="Arial" panose="020B0604020202020204" pitchFamily="34" charset="0"/>
              </a:rPr>
              <a:t>Implementation Of Geriatric </a:t>
            </a:r>
            <a:r>
              <a:rPr lang="en-US" sz="2800" b="0" i="0" u="none" strike="noStrike" dirty="0" err="1">
                <a:solidFill>
                  <a:srgbClr val="C00000"/>
                </a:solidFill>
                <a:effectLst/>
                <a:latin typeface="Arial" panose="020B0604020202020204" pitchFamily="34" charset="0"/>
                <a:cs typeface="Arial" panose="020B0604020202020204" pitchFamily="34" charset="0"/>
              </a:rPr>
              <a:t>Haematology</a:t>
            </a:r>
            <a:r>
              <a:rPr lang="en-US" sz="2800" b="0" i="0" u="none" strike="noStrike" dirty="0">
                <a:solidFill>
                  <a:srgbClr val="C00000"/>
                </a:solidFill>
                <a:effectLst/>
                <a:latin typeface="Arial" panose="020B0604020202020204" pitchFamily="34" charset="0"/>
                <a:cs typeface="Arial" panose="020B0604020202020204" pitchFamily="34" charset="0"/>
              </a:rPr>
              <a:t> </a:t>
            </a:r>
            <a:r>
              <a:rPr lang="en-US" sz="2800" b="0" i="0" u="none" strike="noStrike" dirty="0" err="1">
                <a:solidFill>
                  <a:srgbClr val="C00000"/>
                </a:solidFill>
                <a:effectLst/>
                <a:latin typeface="Arial" panose="020B0604020202020204" pitchFamily="34" charset="0"/>
                <a:cs typeface="Arial" panose="020B0604020202020204" pitchFamily="34" charset="0"/>
              </a:rPr>
              <a:t>Programmes</a:t>
            </a:r>
            <a:r>
              <a:rPr lang="en-US" sz="2800" b="0" i="0" u="none" strike="noStrike" dirty="0">
                <a:solidFill>
                  <a:srgbClr val="C00000"/>
                </a:solidFill>
                <a:effectLst/>
                <a:latin typeface="Arial" panose="020B0604020202020204" pitchFamily="34" charset="0"/>
                <a:cs typeface="Arial" panose="020B0604020202020204" pitchFamily="34" charset="0"/>
              </a:rPr>
              <a:t> For The Treatment Of Older Adults With </a:t>
            </a:r>
            <a:r>
              <a:rPr lang="en-US" sz="2800" b="0" i="0" u="none" strike="noStrike" dirty="0" err="1">
                <a:solidFill>
                  <a:srgbClr val="C00000"/>
                </a:solidFill>
                <a:effectLst/>
                <a:latin typeface="Arial" panose="020B0604020202020204" pitchFamily="34" charset="0"/>
                <a:cs typeface="Arial" panose="020B0604020202020204" pitchFamily="34" charset="0"/>
              </a:rPr>
              <a:t>Haematological</a:t>
            </a:r>
            <a:r>
              <a:rPr lang="en-US" sz="2800" b="0" i="0" u="none" strike="noStrike" dirty="0">
                <a:solidFill>
                  <a:srgbClr val="C00000"/>
                </a:solidFill>
                <a:effectLst/>
                <a:latin typeface="Arial" panose="020B0604020202020204" pitchFamily="34" charset="0"/>
                <a:cs typeface="Arial" panose="020B0604020202020204" pitchFamily="34" charset="0"/>
              </a:rPr>
              <a:t> Malignancies In Resource-limited Setting</a:t>
            </a:r>
            <a:endParaRPr lang="en-TR" sz="2800" dirty="0">
              <a:solidFill>
                <a:srgbClr val="C00000"/>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9993462E-B65A-AF4A-B271-050DE93020B1}"/>
              </a:ext>
            </a:extLst>
          </p:cNvPr>
          <p:cNvSpPr/>
          <p:nvPr/>
        </p:nvSpPr>
        <p:spPr>
          <a:xfrm>
            <a:off x="838200" y="4239206"/>
            <a:ext cx="10515600" cy="954107"/>
          </a:xfrm>
          <a:prstGeom prst="rect">
            <a:avLst/>
          </a:prstGeom>
        </p:spPr>
        <p:txBody>
          <a:bodyPr wrap="square">
            <a:spAutoFit/>
          </a:bodyPr>
          <a:lstStyle/>
          <a:p>
            <a:r>
              <a:rPr lang="en-US" b="0" i="0" u="none" strike="noStrike" dirty="0">
                <a:solidFill>
                  <a:srgbClr val="000000"/>
                </a:solidFill>
                <a:effectLst/>
                <a:latin typeface="Arial" panose="020B0604020202020204" pitchFamily="34" charset="0"/>
                <a:cs typeface="Arial" panose="020B0604020202020204" pitchFamily="34" charset="0"/>
              </a:rPr>
              <a:t>Enrique Soto-Perez-de-</a:t>
            </a:r>
            <a:r>
              <a:rPr lang="en-US" b="0" i="0" u="none" strike="noStrike" dirty="0" err="1">
                <a:solidFill>
                  <a:srgbClr val="000000"/>
                </a:solidFill>
                <a:effectLst/>
                <a:latin typeface="Arial" panose="020B0604020202020204" pitchFamily="34" charset="0"/>
                <a:cs typeface="Arial" panose="020B0604020202020204" pitchFamily="34" charset="0"/>
              </a:rPr>
              <a:t>Celis</a:t>
            </a:r>
            <a:r>
              <a:rPr lang="en-US" b="0" i="0" u="none" strike="noStrike" dirty="0">
                <a:solidFill>
                  <a:srgbClr val="000000"/>
                </a:solidFill>
                <a:effectLst/>
                <a:latin typeface="Arial" panose="020B0604020202020204" pitchFamily="34" charset="0"/>
                <a:cs typeface="Arial" panose="020B0604020202020204" pitchFamily="34" charset="0"/>
              </a:rPr>
              <a:t>, MD, MSc; Javier Martínez-</a:t>
            </a:r>
            <a:r>
              <a:rPr lang="en-US" b="0" i="0" u="none" strike="noStrike" dirty="0" err="1">
                <a:solidFill>
                  <a:srgbClr val="000000"/>
                </a:solidFill>
                <a:effectLst/>
                <a:latin typeface="Arial" panose="020B0604020202020204" pitchFamily="34" charset="0"/>
                <a:cs typeface="Arial" panose="020B0604020202020204" pitchFamily="34" charset="0"/>
              </a:rPr>
              <a:t>Peromingo</a:t>
            </a:r>
            <a:r>
              <a:rPr lang="en-US" b="0" i="0" u="none" strike="noStrike" dirty="0">
                <a:solidFill>
                  <a:srgbClr val="000000"/>
                </a:solidFill>
                <a:effectLst/>
                <a:latin typeface="Arial" panose="020B0604020202020204" pitchFamily="34" charset="0"/>
                <a:cs typeface="Arial" panose="020B0604020202020204" pitchFamily="34" charset="0"/>
              </a:rPr>
              <a:t>, MD; </a:t>
            </a:r>
            <a:r>
              <a:rPr lang="en-US" b="0" i="0" u="none" strike="noStrike" dirty="0" err="1">
                <a:solidFill>
                  <a:srgbClr val="000000"/>
                </a:solidFill>
                <a:effectLst/>
                <a:latin typeface="Arial" panose="020B0604020202020204" pitchFamily="34" charset="0"/>
                <a:cs typeface="Arial" panose="020B0604020202020204" pitchFamily="34" charset="0"/>
              </a:rPr>
              <a:t>Yanin</a:t>
            </a:r>
            <a:r>
              <a:rPr lang="en-US" b="0" i="0" u="none" strike="noStrike" dirty="0">
                <a:solidFill>
                  <a:srgbClr val="000000"/>
                </a:solidFill>
                <a:effectLst/>
                <a:latin typeface="Arial" panose="020B0604020202020204" pitchFamily="34" charset="0"/>
                <a:cs typeface="Arial" panose="020B0604020202020204" pitchFamily="34" charset="0"/>
              </a:rPr>
              <a:t> </a:t>
            </a:r>
            <a:r>
              <a:rPr lang="en-US" b="0" i="0" u="none" strike="noStrike" dirty="0" err="1">
                <a:solidFill>
                  <a:srgbClr val="000000"/>
                </a:solidFill>
                <a:effectLst/>
                <a:latin typeface="Arial" panose="020B0604020202020204" pitchFamily="34" charset="0"/>
                <a:cs typeface="Arial" panose="020B0604020202020204" pitchFamily="34" charset="0"/>
              </a:rPr>
              <a:t>Chavarri</a:t>
            </a:r>
            <a:r>
              <a:rPr lang="en-US" b="0" i="0" u="none" strike="noStrike" dirty="0">
                <a:solidFill>
                  <a:srgbClr val="000000"/>
                </a:solidFill>
                <a:effectLst/>
                <a:latin typeface="Arial" panose="020B0604020202020204" pitchFamily="34" charset="0"/>
                <a:cs typeface="Arial" panose="020B0604020202020204" pitchFamily="34" charset="0"/>
              </a:rPr>
              <a:t>-Guerra, MD; </a:t>
            </a:r>
            <a:r>
              <a:rPr lang="en-US" b="0" i="0" u="none" strike="noStrike" dirty="0" err="1">
                <a:solidFill>
                  <a:srgbClr val="000000"/>
                </a:solidFill>
                <a:effectLst/>
                <a:latin typeface="Arial" panose="020B0604020202020204" pitchFamily="34" charset="0"/>
                <a:cs typeface="Arial" panose="020B0604020202020204" pitchFamily="34" charset="0"/>
              </a:rPr>
              <a:t>Kah</a:t>
            </a:r>
            <a:r>
              <a:rPr lang="en-US" b="0" i="0" u="none" strike="noStrike" dirty="0">
                <a:solidFill>
                  <a:srgbClr val="000000"/>
                </a:solidFill>
                <a:effectLst/>
                <a:latin typeface="Arial" panose="020B0604020202020204" pitchFamily="34" charset="0"/>
                <a:cs typeface="Arial" panose="020B0604020202020204" pitchFamily="34" charset="0"/>
              </a:rPr>
              <a:t> </a:t>
            </a:r>
            <a:r>
              <a:rPr lang="en-US" b="0" i="0" u="none" strike="noStrike" dirty="0" err="1">
                <a:solidFill>
                  <a:srgbClr val="000000"/>
                </a:solidFill>
                <a:effectLst/>
                <a:latin typeface="Arial" panose="020B0604020202020204" pitchFamily="34" charset="0"/>
                <a:cs typeface="Arial" panose="020B0604020202020204" pitchFamily="34" charset="0"/>
              </a:rPr>
              <a:t>Poh</a:t>
            </a:r>
            <a:r>
              <a:rPr lang="en-US" b="0" i="0" u="none" strike="noStrike" dirty="0">
                <a:solidFill>
                  <a:srgbClr val="000000"/>
                </a:solidFill>
                <a:effectLst/>
                <a:latin typeface="Arial" panose="020B0604020202020204" pitchFamily="34" charset="0"/>
                <a:cs typeface="Arial" panose="020B0604020202020204" pitchFamily="34" charset="0"/>
              </a:rPr>
              <a:t> </a:t>
            </a:r>
            <a:r>
              <a:rPr lang="en-US" b="0" i="0" u="none" strike="noStrike" dirty="0" err="1">
                <a:solidFill>
                  <a:srgbClr val="000000"/>
                </a:solidFill>
                <a:effectLst/>
                <a:latin typeface="Arial" panose="020B0604020202020204" pitchFamily="34" charset="0"/>
                <a:cs typeface="Arial" panose="020B0604020202020204" pitchFamily="34" charset="0"/>
              </a:rPr>
              <a:t>Loh</a:t>
            </a:r>
            <a:r>
              <a:rPr lang="en-US" b="0" i="0" u="none" strike="noStrike" dirty="0">
                <a:solidFill>
                  <a:srgbClr val="000000"/>
                </a:solidFill>
                <a:effectLst/>
                <a:latin typeface="Arial" panose="020B0604020202020204" pitchFamily="34" charset="0"/>
                <a:cs typeface="Arial" panose="020B0604020202020204" pitchFamily="34" charset="0"/>
              </a:rPr>
              <a:t>, MD; Roberta </a:t>
            </a:r>
            <a:r>
              <a:rPr lang="en-US" b="0" i="0" u="none" strike="noStrike" dirty="0" err="1">
                <a:solidFill>
                  <a:srgbClr val="000000"/>
                </a:solidFill>
                <a:effectLst/>
                <a:latin typeface="Arial" panose="020B0604020202020204" pitchFamily="34" charset="0"/>
                <a:cs typeface="Arial" panose="020B0604020202020204" pitchFamily="34" charset="0"/>
              </a:rPr>
              <a:t>Demichelis</a:t>
            </a:r>
            <a:r>
              <a:rPr lang="en-US" b="0" i="0" u="none" strike="noStrike" dirty="0">
                <a:solidFill>
                  <a:srgbClr val="000000"/>
                </a:solidFill>
                <a:effectLst/>
                <a:latin typeface="Arial" panose="020B0604020202020204" pitchFamily="34" charset="0"/>
                <a:cs typeface="Arial" panose="020B0604020202020204" pitchFamily="34" charset="0"/>
              </a:rPr>
              <a:t>-Gómez, MD; </a:t>
            </a:r>
            <a:r>
              <a:rPr lang="en-US" b="0" i="0" u="none" strike="noStrike" dirty="0" err="1">
                <a:solidFill>
                  <a:srgbClr val="000000"/>
                </a:solidFill>
                <a:effectLst/>
                <a:latin typeface="Arial" panose="020B0604020202020204" pitchFamily="34" charset="0"/>
                <a:cs typeface="Arial" panose="020B0604020202020204" pitchFamily="34" charset="0"/>
              </a:rPr>
              <a:t>Morgani</a:t>
            </a:r>
            <a:r>
              <a:rPr lang="en-US" b="0" i="0" u="none" strike="noStrike" dirty="0">
                <a:solidFill>
                  <a:srgbClr val="000000"/>
                </a:solidFill>
                <a:effectLst/>
                <a:latin typeface="Arial" panose="020B0604020202020204" pitchFamily="34" charset="0"/>
                <a:cs typeface="Arial" panose="020B0604020202020204" pitchFamily="34" charset="0"/>
              </a:rPr>
              <a:t> Rodrigues, MD; </a:t>
            </a:r>
            <a:r>
              <a:rPr lang="en-US" b="0" i="0" u="none" strike="noStrike" dirty="0" err="1">
                <a:solidFill>
                  <a:srgbClr val="000000"/>
                </a:solidFill>
                <a:effectLst/>
                <a:latin typeface="Arial" panose="020B0604020202020204" pitchFamily="34" charset="0"/>
                <a:cs typeface="Arial" panose="020B0604020202020204" pitchFamily="34" charset="0"/>
              </a:rPr>
              <a:t>Fresia</a:t>
            </a:r>
            <a:r>
              <a:rPr lang="en-US" b="0" i="0" u="none" strike="noStrike" dirty="0">
                <a:solidFill>
                  <a:srgbClr val="000000"/>
                </a:solidFill>
                <a:effectLst/>
                <a:latin typeface="Arial" panose="020B0604020202020204" pitchFamily="34" charset="0"/>
                <a:cs typeface="Arial" panose="020B0604020202020204" pitchFamily="34" charset="0"/>
              </a:rPr>
              <a:t> </a:t>
            </a:r>
            <a:r>
              <a:rPr lang="en-US" b="0" i="0" u="none" strike="noStrike" dirty="0" err="1">
                <a:solidFill>
                  <a:srgbClr val="000000"/>
                </a:solidFill>
                <a:effectLst/>
                <a:latin typeface="Arial" panose="020B0604020202020204" pitchFamily="34" charset="0"/>
                <a:cs typeface="Arial" panose="020B0604020202020204" pitchFamily="34" charset="0"/>
              </a:rPr>
              <a:t>Yabeta</a:t>
            </a:r>
            <a:r>
              <a:rPr lang="en-US" b="0" i="0" u="none" strike="noStrike" dirty="0">
                <a:solidFill>
                  <a:srgbClr val="000000"/>
                </a:solidFill>
                <a:effectLst/>
                <a:latin typeface="Arial" panose="020B0604020202020204" pitchFamily="34" charset="0"/>
                <a:cs typeface="Arial" panose="020B0604020202020204" pitchFamily="34" charset="0"/>
              </a:rPr>
              <a:t>, MD; </a:t>
            </a:r>
            <a:r>
              <a:rPr lang="en-US" b="0" i="0" u="none" strike="noStrike" dirty="0" err="1">
                <a:solidFill>
                  <a:srgbClr val="000000"/>
                </a:solidFill>
                <a:effectLst/>
                <a:latin typeface="Arial" panose="020B0604020202020204" pitchFamily="34" charset="0"/>
                <a:cs typeface="Arial" panose="020B0604020202020204" pitchFamily="34" charset="0"/>
              </a:rPr>
              <a:t>Guldane</a:t>
            </a:r>
            <a:r>
              <a:rPr lang="en-US" b="0" i="0" u="none" strike="noStrike" dirty="0">
                <a:solidFill>
                  <a:srgbClr val="000000"/>
                </a:solidFill>
                <a:effectLst/>
                <a:latin typeface="Arial" panose="020B0604020202020204" pitchFamily="34" charset="0"/>
                <a:cs typeface="Arial" panose="020B0604020202020204" pitchFamily="34" charset="0"/>
              </a:rPr>
              <a:t> Cengiz </a:t>
            </a:r>
            <a:r>
              <a:rPr lang="en-US" b="0" i="0" u="none" strike="noStrike" dirty="0" err="1">
                <a:solidFill>
                  <a:srgbClr val="000000"/>
                </a:solidFill>
                <a:effectLst/>
                <a:latin typeface="Arial" panose="020B0604020202020204" pitchFamily="34" charset="0"/>
                <a:cs typeface="Arial" panose="020B0604020202020204" pitchFamily="34" charset="0"/>
              </a:rPr>
              <a:t>Seval</a:t>
            </a:r>
            <a:r>
              <a:rPr lang="en-US" b="0" i="0" u="none" strike="noStrike" dirty="0">
                <a:solidFill>
                  <a:srgbClr val="000000"/>
                </a:solidFill>
                <a:effectLst/>
                <a:latin typeface="Arial" panose="020B0604020202020204" pitchFamily="34" charset="0"/>
                <a:cs typeface="Arial" panose="020B0604020202020204" pitchFamily="34" charset="0"/>
              </a:rPr>
              <a:t>, MD; </a:t>
            </a:r>
            <a:r>
              <a:rPr lang="en-US" sz="2000" b="1" i="0" u="none" strike="noStrike" dirty="0">
                <a:solidFill>
                  <a:srgbClr val="C00000"/>
                </a:solidFill>
                <a:effectLst/>
                <a:latin typeface="Arial" panose="020B0604020202020204" pitchFamily="34" charset="0"/>
                <a:cs typeface="Arial" panose="020B0604020202020204" pitchFamily="34" charset="0"/>
              </a:rPr>
              <a:t>Osman Ilhan</a:t>
            </a:r>
            <a:r>
              <a:rPr lang="en-US" i="0" u="none" strike="noStrike" dirty="0">
                <a:solidFill>
                  <a:srgbClr val="000000"/>
                </a:solidFill>
                <a:effectLst/>
                <a:latin typeface="Arial" panose="020B0604020202020204" pitchFamily="34" charset="0"/>
                <a:cs typeface="Arial" panose="020B0604020202020204" pitchFamily="34" charset="0"/>
              </a:rPr>
              <a:t>, </a:t>
            </a:r>
            <a:r>
              <a:rPr lang="en-US" b="1" i="0" u="none" strike="noStrike" dirty="0">
                <a:solidFill>
                  <a:srgbClr val="C00000"/>
                </a:solidFill>
                <a:effectLst/>
                <a:latin typeface="Arial" panose="020B0604020202020204" pitchFamily="34" charset="0"/>
                <a:cs typeface="Arial" panose="020B0604020202020204" pitchFamily="34" charset="0"/>
              </a:rPr>
              <a:t>MD</a:t>
            </a:r>
            <a:r>
              <a:rPr lang="en-US" b="0" i="0" u="none" strike="noStrike" dirty="0">
                <a:solidFill>
                  <a:srgbClr val="000000"/>
                </a:solidFill>
                <a:effectLst/>
                <a:latin typeface="Arial" panose="020B0604020202020204" pitchFamily="34" charset="0"/>
                <a:cs typeface="Arial" panose="020B0604020202020204" pitchFamily="34" charset="0"/>
              </a:rPr>
              <a:t>; </a:t>
            </a:r>
            <a:r>
              <a:rPr lang="en-US" sz="2000" i="0" u="none" strike="noStrike" dirty="0">
                <a:effectLst/>
                <a:latin typeface="Arial" panose="020B0604020202020204" pitchFamily="34" charset="0"/>
                <a:cs typeface="Arial" panose="020B0604020202020204" pitchFamily="34" charset="0"/>
              </a:rPr>
              <a:t>Raúl Córdoba</a:t>
            </a:r>
            <a:r>
              <a:rPr lang="en-US" i="0" u="none" strike="noStrike" dirty="0">
                <a:solidFill>
                  <a:srgbClr val="000000"/>
                </a:solidFill>
                <a:effectLst/>
                <a:latin typeface="Arial" panose="020B0604020202020204" pitchFamily="34" charset="0"/>
                <a:cs typeface="Arial" panose="020B0604020202020204" pitchFamily="34" charset="0"/>
              </a:rPr>
              <a:t>, MD</a:t>
            </a:r>
            <a:endParaRPr lang="en-TR" dirty="0">
              <a:latin typeface="Arial" panose="020B0604020202020204" pitchFamily="34" charset="0"/>
              <a:cs typeface="Arial" panose="020B0604020202020204" pitchFamily="34" charset="0"/>
            </a:endParaRPr>
          </a:p>
        </p:txBody>
      </p:sp>
      <p:sp>
        <p:nvSpPr>
          <p:cNvPr id="5" name="Veri Yer Tutucusu 4">
            <a:extLst>
              <a:ext uri="{FF2B5EF4-FFF2-40B4-BE49-F238E27FC236}">
                <a16:creationId xmlns:a16="http://schemas.microsoft.com/office/drawing/2014/main" id="{04AC4677-0937-47AB-BA3B-B21052557F9D}"/>
              </a:ext>
            </a:extLst>
          </p:cNvPr>
          <p:cNvSpPr>
            <a:spLocks noGrp="1"/>
          </p:cNvSpPr>
          <p:nvPr>
            <p:ph type="dt" sz="half" idx="10"/>
          </p:nvPr>
        </p:nvSpPr>
        <p:spPr/>
        <p:txBody>
          <a:bodyPr/>
          <a:lstStyle/>
          <a:p>
            <a:fld id="{0223ED5D-88A3-43B3-93C5-91D635CB634D}" type="datetime1">
              <a:rPr lang="tr-TR" smtClean="0"/>
              <a:t>23.05.2022</a:t>
            </a:fld>
            <a:endParaRPr lang="tr-TR"/>
          </a:p>
        </p:txBody>
      </p:sp>
      <p:sp>
        <p:nvSpPr>
          <p:cNvPr id="7" name="Slayt Numarası Yer Tutucusu 6">
            <a:extLst>
              <a:ext uri="{FF2B5EF4-FFF2-40B4-BE49-F238E27FC236}">
                <a16:creationId xmlns:a16="http://schemas.microsoft.com/office/drawing/2014/main" id="{6508B36A-1889-4CDC-B956-D0ED9A35DB17}"/>
              </a:ext>
            </a:extLst>
          </p:cNvPr>
          <p:cNvSpPr>
            <a:spLocks noGrp="1"/>
          </p:cNvSpPr>
          <p:nvPr>
            <p:ph type="sldNum" sz="quarter" idx="12"/>
          </p:nvPr>
        </p:nvSpPr>
        <p:spPr/>
        <p:txBody>
          <a:bodyPr/>
          <a:lstStyle/>
          <a:p>
            <a:fld id="{C2102BDF-116A-466F-BF2E-39F7864BE9A2}" type="slidenum">
              <a:rPr lang="tr-TR" smtClean="0"/>
              <a:t>54</a:t>
            </a:fld>
            <a:endParaRPr lang="tr-TR"/>
          </a:p>
        </p:txBody>
      </p:sp>
      <p:pic>
        <p:nvPicPr>
          <p:cNvPr id="8" name="İçerik Yer Tutucusu 9">
            <a:extLst>
              <a:ext uri="{FF2B5EF4-FFF2-40B4-BE49-F238E27FC236}">
                <a16:creationId xmlns:a16="http://schemas.microsoft.com/office/drawing/2014/main" id="{D4A9A1DD-11C3-4425-B294-95D124545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 y="185739"/>
            <a:ext cx="1750981" cy="919097"/>
          </a:xfrm>
          <a:prstGeom prst="rect">
            <a:avLst/>
          </a:prstGeom>
        </p:spPr>
      </p:pic>
      <p:pic>
        <p:nvPicPr>
          <p:cNvPr id="10" name="Resim 9">
            <a:extLst>
              <a:ext uri="{FF2B5EF4-FFF2-40B4-BE49-F238E27FC236}">
                <a16:creationId xmlns:a16="http://schemas.microsoft.com/office/drawing/2014/main" id="{C5A637B0-79FF-4546-A5A5-C6E3745A6A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799" y="150382"/>
            <a:ext cx="959985" cy="932730"/>
          </a:xfrm>
          <a:prstGeom prst="rect">
            <a:avLst/>
          </a:prstGeom>
        </p:spPr>
      </p:pic>
    </p:spTree>
    <p:extLst>
      <p:ext uri="{BB962C8B-B14F-4D97-AF65-F5344CB8AC3E}">
        <p14:creationId xmlns:p14="http://schemas.microsoft.com/office/powerpoint/2010/main" val="34175973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D3876373-2EA6-4688-AF99-1E87338CF94D}"/>
              </a:ext>
            </a:extLst>
          </p:cNvPr>
          <p:cNvSpPr>
            <a:spLocks noGrp="1"/>
          </p:cNvSpPr>
          <p:nvPr>
            <p:ph type="subTitle" idx="1"/>
          </p:nvPr>
        </p:nvSpPr>
        <p:spPr>
          <a:xfrm>
            <a:off x="215703" y="2259005"/>
            <a:ext cx="11760591" cy="1655762"/>
          </a:xfrm>
        </p:spPr>
        <p:txBody>
          <a:bodyPr>
            <a:normAutofit/>
          </a:bodyPr>
          <a:lstStyle/>
          <a:p>
            <a:pPr algn="l"/>
            <a:r>
              <a:rPr lang="tr-TR" sz="2000" dirty="0" err="1"/>
              <a:t>Enrique</a:t>
            </a:r>
            <a:r>
              <a:rPr lang="tr-TR" sz="2000" dirty="0"/>
              <a:t> </a:t>
            </a:r>
            <a:r>
              <a:rPr lang="tr-TR" sz="2000" dirty="0" err="1"/>
              <a:t>Soto</a:t>
            </a:r>
            <a:r>
              <a:rPr lang="tr-TR" sz="2000" dirty="0"/>
              <a:t>-</a:t>
            </a:r>
            <a:r>
              <a:rPr lang="tr-TR" sz="2000" dirty="0" err="1"/>
              <a:t>Perez</a:t>
            </a:r>
            <a:r>
              <a:rPr lang="tr-TR" sz="2000" dirty="0"/>
              <a:t>-de-</a:t>
            </a:r>
            <a:r>
              <a:rPr lang="tr-TR" sz="2000" dirty="0" err="1"/>
              <a:t>Celis</a:t>
            </a:r>
            <a:r>
              <a:rPr lang="tr-TR" sz="2000" dirty="0"/>
              <a:t>, </a:t>
            </a:r>
            <a:r>
              <a:rPr lang="tr-TR" sz="2000" dirty="0" err="1"/>
              <a:t>Javier</a:t>
            </a:r>
            <a:r>
              <a:rPr lang="tr-TR" sz="2000" dirty="0"/>
              <a:t> </a:t>
            </a:r>
            <a:r>
              <a:rPr lang="tr-TR" sz="2000" dirty="0" err="1"/>
              <a:t>Martínez-Peromingo</a:t>
            </a:r>
            <a:r>
              <a:rPr lang="tr-TR" sz="2000" dirty="0"/>
              <a:t>, </a:t>
            </a:r>
            <a:r>
              <a:rPr lang="tr-TR" sz="2000" dirty="0" err="1"/>
              <a:t>Yanin</a:t>
            </a:r>
            <a:r>
              <a:rPr lang="tr-TR" sz="2000" dirty="0"/>
              <a:t> </a:t>
            </a:r>
            <a:r>
              <a:rPr lang="tr-TR" sz="2000" dirty="0" err="1"/>
              <a:t>Chávarri-Guerra</a:t>
            </a:r>
            <a:r>
              <a:rPr lang="tr-TR" sz="2000" dirty="0"/>
              <a:t>, Kah </a:t>
            </a:r>
            <a:r>
              <a:rPr lang="tr-TR" sz="2000" dirty="0" err="1"/>
              <a:t>Poh</a:t>
            </a:r>
            <a:r>
              <a:rPr lang="tr-TR" sz="2000" dirty="0"/>
              <a:t> </a:t>
            </a:r>
            <a:r>
              <a:rPr lang="tr-TR" sz="2000" dirty="0" err="1"/>
              <a:t>Loh</a:t>
            </a:r>
            <a:r>
              <a:rPr lang="tr-TR" sz="2000" dirty="0"/>
              <a:t>, </a:t>
            </a:r>
            <a:r>
              <a:rPr lang="tr-TR" sz="2000" dirty="0" err="1"/>
              <a:t>Roberta</a:t>
            </a:r>
            <a:r>
              <a:rPr lang="tr-TR" sz="2000" dirty="0"/>
              <a:t> </a:t>
            </a:r>
            <a:r>
              <a:rPr lang="tr-TR" sz="2000" dirty="0" err="1"/>
              <a:t>Demichelis-Gómez</a:t>
            </a:r>
            <a:r>
              <a:rPr lang="tr-TR" sz="2000" dirty="0"/>
              <a:t>, </a:t>
            </a:r>
            <a:r>
              <a:rPr lang="tr-TR" sz="2000" dirty="0" err="1"/>
              <a:t>Morgani</a:t>
            </a:r>
            <a:r>
              <a:rPr lang="tr-TR" sz="2000" dirty="0"/>
              <a:t> </a:t>
            </a:r>
            <a:r>
              <a:rPr lang="tr-TR" sz="2000" dirty="0" err="1"/>
              <a:t>Rodrigues</a:t>
            </a:r>
            <a:r>
              <a:rPr lang="tr-TR" sz="2000" dirty="0"/>
              <a:t>, </a:t>
            </a:r>
            <a:r>
              <a:rPr lang="tr-TR" sz="2000" dirty="0" err="1"/>
              <a:t>Fresia</a:t>
            </a:r>
            <a:r>
              <a:rPr lang="tr-TR" sz="2000" dirty="0"/>
              <a:t> </a:t>
            </a:r>
            <a:r>
              <a:rPr lang="tr-TR" sz="2000" dirty="0" err="1"/>
              <a:t>Yabeta</a:t>
            </a:r>
            <a:r>
              <a:rPr lang="tr-TR" sz="2000" dirty="0"/>
              <a:t>, </a:t>
            </a:r>
            <a:r>
              <a:rPr lang="tr-TR" sz="2000" dirty="0" err="1"/>
              <a:t>Guldane</a:t>
            </a:r>
            <a:r>
              <a:rPr lang="tr-TR" sz="2000" dirty="0"/>
              <a:t> Cengiz Seval, </a:t>
            </a:r>
            <a:r>
              <a:rPr lang="tr-TR" sz="2000" b="1" u="sng" dirty="0"/>
              <a:t>Osman </a:t>
            </a:r>
            <a:r>
              <a:rPr lang="tr-TR" sz="2000" b="1" u="sng" dirty="0" err="1"/>
              <a:t>Ilhan</a:t>
            </a:r>
            <a:r>
              <a:rPr lang="tr-TR" sz="2000" dirty="0"/>
              <a:t>, </a:t>
            </a:r>
            <a:r>
              <a:rPr lang="tr-TR" sz="2000" dirty="0" err="1"/>
              <a:t>Raul</a:t>
            </a:r>
            <a:r>
              <a:rPr lang="tr-TR" sz="2000" dirty="0"/>
              <a:t> </a:t>
            </a:r>
            <a:r>
              <a:rPr lang="tr-TR" sz="2000" dirty="0" err="1"/>
              <a:t>Cordoba</a:t>
            </a:r>
            <a:endParaRPr lang="tr-TR" sz="2000" dirty="0"/>
          </a:p>
        </p:txBody>
      </p:sp>
      <p:sp>
        <p:nvSpPr>
          <p:cNvPr id="4" name="Dikdörtgen: Tek Köşesi Yuvarlatılmış 3">
            <a:extLst>
              <a:ext uri="{FF2B5EF4-FFF2-40B4-BE49-F238E27FC236}">
                <a16:creationId xmlns:a16="http://schemas.microsoft.com/office/drawing/2014/main" id="{4FA62504-2C2F-436F-9C9C-074A9A69F406}"/>
              </a:ext>
            </a:extLst>
          </p:cNvPr>
          <p:cNvSpPr/>
          <p:nvPr/>
        </p:nvSpPr>
        <p:spPr>
          <a:xfrm>
            <a:off x="215704" y="152924"/>
            <a:ext cx="11760591" cy="1927274"/>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42D4C4A0-69C1-4A5D-8694-CA18F05E9A9B}"/>
              </a:ext>
            </a:extLst>
          </p:cNvPr>
          <p:cNvSpPr txBox="1"/>
          <p:nvPr/>
        </p:nvSpPr>
        <p:spPr>
          <a:xfrm>
            <a:off x="440787" y="331731"/>
            <a:ext cx="11291668" cy="1569660"/>
          </a:xfrm>
          <a:prstGeom prst="rect">
            <a:avLst/>
          </a:prstGeom>
          <a:noFill/>
        </p:spPr>
        <p:txBody>
          <a:bodyPr wrap="square" rtlCol="0">
            <a:spAutoFit/>
          </a:bodyPr>
          <a:lstStyle/>
          <a:p>
            <a:r>
              <a:rPr lang="en-US" sz="3200" dirty="0">
                <a:solidFill>
                  <a:schemeClr val="bg1"/>
                </a:solidFill>
                <a:latin typeface="+mj-lt"/>
              </a:rPr>
              <a:t>Implementation of geriatric </a:t>
            </a:r>
            <a:r>
              <a:rPr lang="en-US" sz="3200" dirty="0" err="1">
                <a:solidFill>
                  <a:schemeClr val="bg1"/>
                </a:solidFill>
                <a:latin typeface="+mj-lt"/>
              </a:rPr>
              <a:t>haematology</a:t>
            </a:r>
            <a:r>
              <a:rPr lang="en-US" sz="3200" dirty="0">
                <a:solidFill>
                  <a:schemeClr val="bg1"/>
                </a:solidFill>
                <a:latin typeface="+mj-lt"/>
              </a:rPr>
              <a:t> </a:t>
            </a:r>
            <a:r>
              <a:rPr lang="en-US" sz="3200" dirty="0" err="1">
                <a:solidFill>
                  <a:schemeClr val="bg1"/>
                </a:solidFill>
                <a:latin typeface="+mj-lt"/>
              </a:rPr>
              <a:t>programmes</a:t>
            </a:r>
            <a:r>
              <a:rPr lang="en-US" sz="3200" dirty="0">
                <a:solidFill>
                  <a:schemeClr val="bg1"/>
                </a:solidFill>
                <a:latin typeface="+mj-lt"/>
              </a:rPr>
              <a:t> for the treatment of older people with </a:t>
            </a:r>
            <a:r>
              <a:rPr lang="en-US" sz="3200" dirty="0" err="1">
                <a:solidFill>
                  <a:schemeClr val="bg1"/>
                </a:solidFill>
                <a:latin typeface="+mj-lt"/>
              </a:rPr>
              <a:t>haematological</a:t>
            </a:r>
            <a:r>
              <a:rPr lang="en-US" sz="3200" dirty="0">
                <a:solidFill>
                  <a:schemeClr val="bg1"/>
                </a:solidFill>
                <a:latin typeface="+mj-lt"/>
              </a:rPr>
              <a:t> malignancies in low-</a:t>
            </a:r>
            <a:r>
              <a:rPr lang="tr-TR" sz="3200" dirty="0">
                <a:solidFill>
                  <a:schemeClr val="bg1"/>
                </a:solidFill>
                <a:latin typeface="+mj-lt"/>
              </a:rPr>
              <a:t>r</a:t>
            </a:r>
            <a:r>
              <a:rPr lang="en-US" sz="3200" dirty="0" err="1">
                <a:solidFill>
                  <a:schemeClr val="bg1"/>
                </a:solidFill>
                <a:latin typeface="+mj-lt"/>
              </a:rPr>
              <a:t>esource</a:t>
            </a:r>
            <a:r>
              <a:rPr lang="en-US" sz="3200" dirty="0">
                <a:solidFill>
                  <a:schemeClr val="bg1"/>
                </a:solidFill>
                <a:latin typeface="+mj-lt"/>
              </a:rPr>
              <a:t> settings</a:t>
            </a:r>
            <a:endParaRPr lang="tr-TR" sz="3200" dirty="0">
              <a:solidFill>
                <a:schemeClr val="bg1"/>
              </a:solidFill>
              <a:latin typeface="+mj-lt"/>
            </a:endParaRPr>
          </a:p>
        </p:txBody>
      </p:sp>
      <p:sp>
        <p:nvSpPr>
          <p:cNvPr id="2" name="Metin kutusu 1">
            <a:extLst>
              <a:ext uri="{FF2B5EF4-FFF2-40B4-BE49-F238E27FC236}">
                <a16:creationId xmlns:a16="http://schemas.microsoft.com/office/drawing/2014/main" id="{9E79C170-6BA4-4DC8-BB18-68657D41ABA3}"/>
              </a:ext>
            </a:extLst>
          </p:cNvPr>
          <p:cNvSpPr txBox="1"/>
          <p:nvPr/>
        </p:nvSpPr>
        <p:spPr>
          <a:xfrm>
            <a:off x="215703" y="3151163"/>
            <a:ext cx="11760590" cy="3139321"/>
          </a:xfrm>
          <a:prstGeom prst="rect">
            <a:avLst/>
          </a:prstGeom>
          <a:noFill/>
        </p:spPr>
        <p:txBody>
          <a:bodyPr wrap="square" rtlCol="0">
            <a:spAutoFit/>
          </a:bodyPr>
          <a:lstStyle/>
          <a:p>
            <a:pPr algn="just"/>
            <a:r>
              <a:rPr lang="en-US" dirty="0"/>
              <a:t>In 2020, about 600000 people aged 65 years and older were diagnosed with a </a:t>
            </a:r>
            <a:r>
              <a:rPr lang="en-US" dirty="0" err="1"/>
              <a:t>haematological</a:t>
            </a:r>
            <a:r>
              <a:rPr lang="en-US" dirty="0"/>
              <a:t> malignancy worldwide, and this number will increase to almost 1 million by 2040, with the largest growth taking place in regions with less developed economies. Health-care systems globally are ill-prepared to face this impending increase in the burden of </a:t>
            </a:r>
            <a:r>
              <a:rPr lang="en-US" dirty="0" err="1"/>
              <a:t>haematological</a:t>
            </a:r>
            <a:r>
              <a:rPr lang="en-US" dirty="0"/>
              <a:t> malignancies among older people, and geriatric oncology and </a:t>
            </a:r>
            <a:r>
              <a:rPr lang="en-US" dirty="0" err="1"/>
              <a:t>haematology</a:t>
            </a:r>
            <a:r>
              <a:rPr lang="en-US" dirty="0"/>
              <a:t> are not properly developed in most low-income and middle-income countries, as well as in many community settings in high-income countries. Here, we provide an overview of the status of geriatric </a:t>
            </a:r>
            <a:r>
              <a:rPr lang="en-US" dirty="0" err="1"/>
              <a:t>haematology</a:t>
            </a:r>
            <a:r>
              <a:rPr lang="en-US" dirty="0"/>
              <a:t> in resource-limited settings, with a focus on health-care systems, educational activities, availability of resource-stratified guidelines, development of clinical </a:t>
            </a:r>
            <a:r>
              <a:rPr lang="en-US" dirty="0" err="1"/>
              <a:t>programmes</a:t>
            </a:r>
            <a:r>
              <a:rPr lang="en-US" dirty="0"/>
              <a:t>, and ongoing research initiatives. We also provide recommendations for the future development of geriatric </a:t>
            </a:r>
            <a:r>
              <a:rPr lang="en-US" dirty="0" err="1"/>
              <a:t>haematology</a:t>
            </a:r>
            <a:r>
              <a:rPr lang="en-US" dirty="0"/>
              <a:t> globally, focusing on the creation of educational activities for health-care providers, fostering research initiatives, improving the inclusion of principles of geriatric care into everyday clinical practice, and building strong international and local partnerships among </a:t>
            </a:r>
            <a:r>
              <a:rPr lang="en-US" dirty="0" err="1"/>
              <a:t>organisations</a:t>
            </a:r>
            <a:r>
              <a:rPr lang="en-US" dirty="0"/>
              <a:t>.</a:t>
            </a:r>
            <a:endParaRPr lang="tr-TR" dirty="0"/>
          </a:p>
        </p:txBody>
      </p:sp>
    </p:spTree>
    <p:extLst>
      <p:ext uri="{BB962C8B-B14F-4D97-AF65-F5344CB8AC3E}">
        <p14:creationId xmlns:p14="http://schemas.microsoft.com/office/powerpoint/2010/main" val="8569674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652EF597-AEB3-4206-B80B-C8741A8151B2}"/>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İçerik Yer Tutucusu 2">
            <a:extLst>
              <a:ext uri="{FF2B5EF4-FFF2-40B4-BE49-F238E27FC236}">
                <a16:creationId xmlns:a16="http://schemas.microsoft.com/office/drawing/2014/main" id="{BB4EA230-C733-49A4-88EC-3999CED96FDA}"/>
              </a:ext>
            </a:extLst>
          </p:cNvPr>
          <p:cNvSpPr>
            <a:spLocks noGrp="1"/>
          </p:cNvSpPr>
          <p:nvPr>
            <p:ph idx="1"/>
          </p:nvPr>
        </p:nvSpPr>
        <p:spPr>
          <a:xfrm>
            <a:off x="255563" y="1491176"/>
            <a:ext cx="11680873" cy="4685788"/>
          </a:xfrm>
        </p:spPr>
        <p:txBody>
          <a:bodyPr>
            <a:normAutofit lnSpcReduction="10000"/>
          </a:bodyPr>
          <a:lstStyle/>
          <a:p>
            <a:pPr algn="just"/>
            <a:r>
              <a:rPr lang="en-US" sz="2400" dirty="0"/>
              <a:t>Currently, more than 700 million people globally are aged 65 years and older, of whom more than half (about 470 million) live in low-income and middle-income countries (LMICs).1 LMICs will be home to more than two-thirds of the world’s population of older people by 2050, with the fastest increase seen in the </a:t>
            </a:r>
            <a:r>
              <a:rPr lang="en-US" sz="2400" dirty="0" err="1"/>
              <a:t>leastdeveloped</a:t>
            </a:r>
            <a:r>
              <a:rPr lang="en-US" sz="2400" dirty="0"/>
              <a:t> countries (as defined by the UN).</a:t>
            </a:r>
            <a:endParaRPr lang="tr-TR" sz="2400" dirty="0"/>
          </a:p>
          <a:p>
            <a:pPr algn="just"/>
            <a:endParaRPr lang="tr-TR" sz="2400" dirty="0"/>
          </a:p>
          <a:p>
            <a:pPr algn="just"/>
            <a:r>
              <a:rPr lang="en-US" sz="2400" dirty="0"/>
              <a:t>This increase in the older population in LMICs, along with other factors—such as lifestyle changes, excessive tobacco and alcohol use, and increasing prevalence of persistent carcinogenic infections—will also lead to an increase in the burden of chronic diseases associated with ageing, including </a:t>
            </a:r>
            <a:r>
              <a:rPr lang="en-US" sz="2400" dirty="0" err="1"/>
              <a:t>haematological</a:t>
            </a:r>
            <a:r>
              <a:rPr lang="en-US" sz="2400" dirty="0"/>
              <a:t> malignancies. </a:t>
            </a:r>
            <a:r>
              <a:rPr lang="en-US" sz="2400" b="1" dirty="0"/>
              <a:t>About 600 000 older people were diagnosed with </a:t>
            </a:r>
            <a:r>
              <a:rPr lang="en-US" sz="2400" b="1" dirty="0" err="1"/>
              <a:t>leukaemia</a:t>
            </a:r>
            <a:r>
              <a:rPr lang="en-US" sz="2400" b="1" dirty="0"/>
              <a:t> (all types), multiple myeloma, and lymphoma (Hodgkin and non-Hodgkin) worldwide in 2020, and this number will increase to almost 1 million (981 584) by 2040, with the largest proportional growth seen in populations with a low or medium Human Development Index.</a:t>
            </a:r>
            <a:endParaRPr lang="tr-TR" sz="2400" b="1" dirty="0"/>
          </a:p>
        </p:txBody>
      </p:sp>
      <p:sp>
        <p:nvSpPr>
          <p:cNvPr id="8" name="Metin kutusu 7">
            <a:extLst>
              <a:ext uri="{FF2B5EF4-FFF2-40B4-BE49-F238E27FC236}">
                <a16:creationId xmlns:a16="http://schemas.microsoft.com/office/drawing/2014/main" id="{04A1B864-D715-4EF8-BB52-BBB3505F8134}"/>
              </a:ext>
            </a:extLst>
          </p:cNvPr>
          <p:cNvSpPr txBox="1"/>
          <p:nvPr/>
        </p:nvSpPr>
        <p:spPr>
          <a:xfrm>
            <a:off x="450165" y="466950"/>
            <a:ext cx="11291668" cy="584775"/>
          </a:xfrm>
          <a:prstGeom prst="rect">
            <a:avLst/>
          </a:prstGeom>
          <a:noFill/>
        </p:spPr>
        <p:txBody>
          <a:bodyPr wrap="square" rtlCol="0">
            <a:spAutoFit/>
          </a:bodyPr>
          <a:lstStyle/>
          <a:p>
            <a:r>
              <a:rPr lang="tr-TR" sz="3200" dirty="0" err="1">
                <a:solidFill>
                  <a:schemeClr val="bg1"/>
                </a:solidFill>
                <a:latin typeface="+mj-lt"/>
              </a:rPr>
              <a:t>Introductıon</a:t>
            </a:r>
            <a:endParaRPr lang="tr-TR" sz="3200" dirty="0">
              <a:solidFill>
                <a:schemeClr val="bg1"/>
              </a:solidFill>
              <a:latin typeface="+mj-lt"/>
            </a:endParaRPr>
          </a:p>
        </p:txBody>
      </p:sp>
    </p:spTree>
    <p:extLst>
      <p:ext uri="{BB962C8B-B14F-4D97-AF65-F5344CB8AC3E}">
        <p14:creationId xmlns:p14="http://schemas.microsoft.com/office/powerpoint/2010/main" val="8726456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84775"/>
          </a:xfrm>
          <a:prstGeom prst="rect">
            <a:avLst/>
          </a:prstGeom>
          <a:noFill/>
        </p:spPr>
        <p:txBody>
          <a:bodyPr wrap="square" rtlCol="0">
            <a:spAutoFit/>
          </a:bodyPr>
          <a:lstStyle/>
          <a:p>
            <a:r>
              <a:rPr lang="tr-TR" sz="3200" dirty="0" err="1">
                <a:solidFill>
                  <a:schemeClr val="bg1"/>
                </a:solidFill>
                <a:latin typeface="+mj-lt"/>
              </a:rPr>
              <a:t>Introductıon</a:t>
            </a:r>
            <a:endParaRPr lang="tr-TR" sz="32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6"/>
            <a:ext cx="11680873" cy="4685788"/>
          </a:xfrm>
        </p:spPr>
        <p:txBody>
          <a:bodyPr>
            <a:normAutofit lnSpcReduction="10000"/>
          </a:bodyPr>
          <a:lstStyle/>
          <a:p>
            <a:pPr algn="just"/>
            <a:r>
              <a:rPr lang="en-US" sz="2400" dirty="0"/>
              <a:t>Although striking global disparities exist in the outcomes of patients of all ages with </a:t>
            </a:r>
            <a:r>
              <a:rPr lang="en-US" sz="2400" dirty="0" err="1"/>
              <a:t>haematological</a:t>
            </a:r>
            <a:r>
              <a:rPr lang="en-US" sz="2400" dirty="0"/>
              <a:t> malignancies, older people living in LMICs have a particularly dismal prognosis. </a:t>
            </a:r>
            <a:r>
              <a:rPr lang="en-US" sz="2400" b="1" dirty="0"/>
              <a:t>Compared with older people living in regions with a very high Human Development Index, who have a mortality-to-incidence ratio of 61%, those living in areas with a low index have a very high ratio of 96%</a:t>
            </a:r>
            <a:r>
              <a:rPr lang="tr-TR" sz="2400" b="1" dirty="0"/>
              <a:t>.</a:t>
            </a:r>
          </a:p>
          <a:p>
            <a:pPr algn="just"/>
            <a:endParaRPr lang="tr-TR" sz="2400" dirty="0"/>
          </a:p>
          <a:p>
            <a:pPr algn="just"/>
            <a:r>
              <a:rPr lang="en-US" sz="2400" b="1" dirty="0"/>
              <a:t>By contrast, patients younger than 65 years who live in areas with a low index have a ratio of 62%.</a:t>
            </a:r>
            <a:r>
              <a:rPr lang="en-US" sz="2400" dirty="0"/>
              <a:t> To reduce these disparities, the International Society of Geriatric Oncology (SIOG) has developed a set of recommendations aimed at improving the care of older people with cancer globally. These include the creation of age-friendly health-care systems and policies, the implementation of geriatric oncology clinics, the inclusion of principles of geriatric care into training </a:t>
            </a:r>
            <a:r>
              <a:rPr lang="en-US" sz="2400" dirty="0" err="1"/>
              <a:t>programmes</a:t>
            </a:r>
            <a:r>
              <a:rPr lang="en-US" sz="2400" dirty="0"/>
              <a:t> for </a:t>
            </a:r>
            <a:r>
              <a:rPr lang="en-US" sz="2400" dirty="0" err="1"/>
              <a:t>haematology</a:t>
            </a:r>
            <a:r>
              <a:rPr lang="en-US" sz="2400" dirty="0"/>
              <a:t> and oncology health-care professionals, and the development of regional and local guidelines for the treatment of older people with cancer.</a:t>
            </a:r>
            <a:endParaRPr lang="tr-TR" sz="2400" dirty="0"/>
          </a:p>
        </p:txBody>
      </p:sp>
    </p:spTree>
    <p:extLst>
      <p:ext uri="{BB962C8B-B14F-4D97-AF65-F5344CB8AC3E}">
        <p14:creationId xmlns:p14="http://schemas.microsoft.com/office/powerpoint/2010/main" val="23393152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a:extLst>
              <a:ext uri="{FF2B5EF4-FFF2-40B4-BE49-F238E27FC236}">
                <a16:creationId xmlns:a16="http://schemas.microsoft.com/office/drawing/2014/main" id="{152D82D2-F48D-4EBD-BABB-EF2B92FABD0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053" t="1655" r="2189" b="1957"/>
          <a:stretch/>
        </p:blipFill>
        <p:spPr>
          <a:xfrm>
            <a:off x="1981200" y="137160"/>
            <a:ext cx="8229600" cy="6583680"/>
          </a:xfrm>
          <a:prstGeom prst="rect">
            <a:avLst/>
          </a:prstGeom>
        </p:spPr>
      </p:pic>
    </p:spTree>
    <p:extLst>
      <p:ext uri="{BB962C8B-B14F-4D97-AF65-F5344CB8AC3E}">
        <p14:creationId xmlns:p14="http://schemas.microsoft.com/office/powerpoint/2010/main" val="25553758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Models of care in geriatric </a:t>
            </a:r>
            <a:r>
              <a:rPr lang="en-US" sz="2800" dirty="0" err="1">
                <a:solidFill>
                  <a:schemeClr val="bg1"/>
                </a:solidFill>
              </a:rPr>
              <a:t>haematology</a:t>
            </a:r>
            <a:r>
              <a:rPr lang="tr-TR" sz="2800" dirty="0">
                <a:solidFill>
                  <a:schemeClr val="bg1"/>
                </a:solidFill>
              </a:rPr>
              <a:t>-2</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1800" b="1" dirty="0"/>
              <a:t>First,</a:t>
            </a:r>
            <a:r>
              <a:rPr lang="en-US" sz="1800" dirty="0"/>
              <a:t> in a geriatric oncology unit model, </a:t>
            </a:r>
            <a:r>
              <a:rPr lang="en-US" sz="1800" dirty="0" err="1"/>
              <a:t>haematologists</a:t>
            </a:r>
            <a:r>
              <a:rPr lang="en-US" sz="1800" dirty="0"/>
              <a:t> acquire the necessary geriatric knowledge to do a comprehensive geriatric assessment, including the use of tools and evaluations for geriatric screening. Additionally, geriatric interventions can be implemented by the geriatric </a:t>
            </a:r>
            <a:r>
              <a:rPr lang="en-US" sz="1800" dirty="0" err="1"/>
              <a:t>haematologist</a:t>
            </a:r>
            <a:r>
              <a:rPr lang="en-US" sz="1800" dirty="0"/>
              <a:t>. The participation of a nurse with geriatric knowledge as part of the team is an additional option. This type of model can be used mainly in tertiary cancer </a:t>
            </a:r>
            <a:r>
              <a:rPr lang="en-US" sz="1800" dirty="0" err="1"/>
              <a:t>centres</a:t>
            </a:r>
            <a:r>
              <a:rPr lang="en-US" sz="1800" dirty="0"/>
              <a:t> in HICs or multi-specialty hospitals in LMICs with dedicated </a:t>
            </a:r>
            <a:r>
              <a:rPr lang="en-US" sz="1800" dirty="0" err="1"/>
              <a:t>haematology</a:t>
            </a:r>
            <a:r>
              <a:rPr lang="en-US" sz="1800" dirty="0"/>
              <a:t> clinics.</a:t>
            </a:r>
            <a:endParaRPr lang="tr-TR" sz="1800" dirty="0"/>
          </a:p>
          <a:p>
            <a:pPr algn="just"/>
            <a:endParaRPr lang="tr-TR" sz="1800" b="1" dirty="0"/>
          </a:p>
          <a:p>
            <a:pPr algn="just"/>
            <a:r>
              <a:rPr lang="en-US" sz="1800" b="1" dirty="0"/>
              <a:t>Second, </a:t>
            </a:r>
            <a:r>
              <a:rPr lang="en-US" sz="1800" dirty="0"/>
              <a:t>a geriatric consultation team or co-management model integrates geriatric care into the patient’s clinical team through collaborations between a </a:t>
            </a:r>
            <a:r>
              <a:rPr lang="en-US" sz="1800" dirty="0" err="1"/>
              <a:t>haematologist</a:t>
            </a:r>
            <a:r>
              <a:rPr lang="en-US" sz="1800" dirty="0"/>
              <a:t> and a geriatrician with experience in treating older patients with </a:t>
            </a:r>
            <a:r>
              <a:rPr lang="en-US" sz="1800" dirty="0" err="1"/>
              <a:t>haematological</a:t>
            </a:r>
            <a:r>
              <a:rPr lang="en-US" sz="1800" dirty="0"/>
              <a:t> malignancies. Geriatricians can do comprehensive geriatric assessments or perform geriatric interventions with help from a team, which could include nutritionists, social workers, and physical therapists, among others. This type of model can be implemented in </a:t>
            </a:r>
            <a:r>
              <a:rPr lang="en-US" sz="1800" dirty="0" err="1"/>
              <a:t>specialised</a:t>
            </a:r>
            <a:r>
              <a:rPr lang="en-US" sz="1800" dirty="0"/>
              <a:t> hospitals in any region that have geriatricians available, even if they are not trained in </a:t>
            </a:r>
            <a:r>
              <a:rPr lang="en-US" sz="1800" dirty="0" err="1"/>
              <a:t>haematology</a:t>
            </a:r>
            <a:r>
              <a:rPr lang="en-US" sz="1800" dirty="0"/>
              <a:t>.</a:t>
            </a:r>
            <a:endParaRPr lang="tr-TR" sz="1800" b="1" dirty="0"/>
          </a:p>
        </p:txBody>
      </p:sp>
    </p:spTree>
    <p:extLst>
      <p:ext uri="{BB962C8B-B14F-4D97-AF65-F5344CB8AC3E}">
        <p14:creationId xmlns:p14="http://schemas.microsoft.com/office/powerpoint/2010/main" val="10757993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Models of care in geriatric </a:t>
            </a:r>
            <a:r>
              <a:rPr lang="en-US" sz="2800" dirty="0" err="1">
                <a:solidFill>
                  <a:schemeClr val="bg1"/>
                </a:solidFill>
              </a:rPr>
              <a:t>haematology</a:t>
            </a:r>
            <a:r>
              <a:rPr lang="tr-TR" sz="2800" dirty="0">
                <a:solidFill>
                  <a:schemeClr val="bg1"/>
                </a:solidFill>
              </a:rPr>
              <a:t>-3</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1600" b="1" dirty="0"/>
              <a:t>Third,</a:t>
            </a:r>
            <a:r>
              <a:rPr lang="en-US" sz="1600" dirty="0"/>
              <a:t> in a referral model, the </a:t>
            </a:r>
            <a:r>
              <a:rPr lang="en-US" sz="1600" dirty="0" err="1"/>
              <a:t>haematologist</a:t>
            </a:r>
            <a:r>
              <a:rPr lang="en-US" sz="1600" dirty="0"/>
              <a:t> obtains geriatric consultations from health-care personnel located either in the same medical </a:t>
            </a:r>
            <a:r>
              <a:rPr lang="en-US" sz="1600" dirty="0" err="1"/>
              <a:t>centre</a:t>
            </a:r>
            <a:r>
              <a:rPr lang="en-US" sz="1600" dirty="0"/>
              <a:t> or health-care system, or in an external </a:t>
            </a:r>
            <a:r>
              <a:rPr lang="en-US" sz="1600" dirty="0" err="1"/>
              <a:t>centre</a:t>
            </a:r>
            <a:r>
              <a:rPr lang="en-US" sz="1600" dirty="0"/>
              <a:t>. Referral models can use telehealth, which is an effective modality for providing supportive care and geriatric assessment, even for vulnerable populations. </a:t>
            </a:r>
            <a:endParaRPr lang="tr-TR" sz="1600" dirty="0"/>
          </a:p>
          <a:p>
            <a:pPr algn="just"/>
            <a:endParaRPr lang="tr-TR" sz="1600" dirty="0"/>
          </a:p>
          <a:p>
            <a:pPr algn="just"/>
            <a:r>
              <a:rPr lang="en-US" sz="1600" dirty="0"/>
              <a:t>Previous research has shown that oncology-specific geriatric assessments can be successfully done using telemedicine, although little information exists on the use of this approach among older patients living in LMICs, where access to broadband internet and to mobile technology is often poor. This type of model can be used in </a:t>
            </a:r>
            <a:r>
              <a:rPr lang="en-US" sz="1600" dirty="0" err="1"/>
              <a:t>centres</a:t>
            </a:r>
            <a:r>
              <a:rPr lang="en-US" sz="1600" dirty="0"/>
              <a:t> where geriatricians are not readily available, or in health-care systems where referrals to geriatrics require transfer between institutions.</a:t>
            </a:r>
            <a:endParaRPr lang="tr-TR" sz="1600" dirty="0"/>
          </a:p>
          <a:p>
            <a:pPr algn="just"/>
            <a:endParaRPr lang="tr-TR" sz="1600" b="1" dirty="0"/>
          </a:p>
          <a:p>
            <a:pPr algn="just"/>
            <a:r>
              <a:rPr lang="en-US" sz="1600" b="1" dirty="0"/>
              <a:t>An essential part of the comprehensive geriatric assessment is the implementation of interventions targeting identified geriatric syndromes or deficits.</a:t>
            </a:r>
            <a:endParaRPr lang="tr-TR" sz="1600" b="1" dirty="0"/>
          </a:p>
          <a:p>
            <a:pPr algn="just"/>
            <a:endParaRPr lang="tr-TR" sz="1600" b="1" dirty="0"/>
          </a:p>
          <a:p>
            <a:pPr algn="just"/>
            <a:r>
              <a:rPr lang="en-US" sz="1600" dirty="0"/>
              <a:t>Deficits in geriatric domains are common among older patients with </a:t>
            </a:r>
            <a:r>
              <a:rPr lang="en-US" sz="1600" dirty="0" err="1"/>
              <a:t>haematological</a:t>
            </a:r>
            <a:r>
              <a:rPr lang="en-US" sz="1600" dirty="0"/>
              <a:t> malignancies, even in those with good functional status.</a:t>
            </a:r>
            <a:endParaRPr lang="tr-TR" sz="1600" dirty="0"/>
          </a:p>
          <a:p>
            <a:pPr algn="just"/>
            <a:endParaRPr lang="tr-TR" sz="1600" b="1" dirty="0"/>
          </a:p>
          <a:p>
            <a:pPr algn="just"/>
            <a:r>
              <a:rPr lang="en-US" sz="1600" b="1" dirty="0"/>
              <a:t>Among the geriatric syndromes, the presence of frailty (evaluated either with a frailty detection tool or as a summary of the geriatric assessment) is arguably the most relevant, since it is associated with increased mortality, increased risk of treatment toxicity, and non-completion of treatment, and its identification might lead to therapeutic modifications.</a:t>
            </a:r>
            <a:endParaRPr lang="tr-TR" sz="1600" b="1" dirty="0"/>
          </a:p>
        </p:txBody>
      </p:sp>
    </p:spTree>
    <p:extLst>
      <p:ext uri="{BB962C8B-B14F-4D97-AF65-F5344CB8AC3E}">
        <p14:creationId xmlns:p14="http://schemas.microsoft.com/office/powerpoint/2010/main" val="22813109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Global geriatrics training in </a:t>
            </a:r>
            <a:r>
              <a:rPr lang="en-US" sz="2800" dirty="0" err="1">
                <a:solidFill>
                  <a:schemeClr val="bg1"/>
                </a:solidFill>
              </a:rPr>
              <a:t>haematology</a:t>
            </a:r>
            <a:r>
              <a:rPr lang="tr-TR" sz="2800" dirty="0">
                <a:solidFill>
                  <a:schemeClr val="bg1"/>
                </a:solidFill>
              </a:rPr>
              <a:t>-1</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1800" dirty="0"/>
              <a:t>There are several challenges when attempting to apply principles of geriatric care to the treatment of e757 www.thelancet.com/healthy-longevity Vol 2 November 2021 Series </a:t>
            </a:r>
            <a:r>
              <a:rPr lang="en-US" sz="1800" dirty="0" err="1"/>
              <a:t>haematological</a:t>
            </a:r>
            <a:r>
              <a:rPr lang="en-US" sz="1800" dirty="0"/>
              <a:t> malignancies in LMICs, including the socioeconomic environment, human resources, cultural differences, and availability of cancer therapeutics.</a:t>
            </a:r>
            <a:endParaRPr lang="tr-TR" sz="1800" dirty="0"/>
          </a:p>
          <a:p>
            <a:pPr algn="just"/>
            <a:endParaRPr lang="tr-TR" sz="1800" b="1" dirty="0"/>
          </a:p>
          <a:p>
            <a:pPr algn="just"/>
            <a:r>
              <a:rPr lang="en-US" sz="1800" dirty="0"/>
              <a:t>However, one of the main barriers for the use of geriatric </a:t>
            </a:r>
            <a:r>
              <a:rPr lang="en-US" sz="1800" dirty="0" err="1"/>
              <a:t>haematology</a:t>
            </a:r>
            <a:r>
              <a:rPr lang="en-US" sz="1800" dirty="0"/>
              <a:t> principles is the low global availability of geriatricians and the scarcity of geriatric training across the health-care workforce. </a:t>
            </a:r>
            <a:r>
              <a:rPr lang="en-US" sz="1800" b="1" dirty="0"/>
              <a:t>Even in HICs, the availability of geriatricians is poor, and this situation is much worse in LMICs. According to WHO, 43% of medical schools in LMICs do not offer any training in geriatrics, and similar problems exist in geriatric nursing education</a:t>
            </a:r>
            <a:r>
              <a:rPr lang="tr-TR" sz="1800" b="1" dirty="0"/>
              <a:t>.</a:t>
            </a:r>
          </a:p>
          <a:p>
            <a:pPr algn="just"/>
            <a:endParaRPr lang="tr-TR" sz="1800" b="1" dirty="0"/>
          </a:p>
          <a:p>
            <a:pPr algn="just"/>
            <a:r>
              <a:rPr lang="en-US" sz="1800" dirty="0"/>
              <a:t>Furthermore, there is low interest in a career in geriatrics among medical students globally, mostly due to poor exposure to the field, but also to a perceived low prestige associated with the field, low financial rewards, and concerns regarding the complexity of older patients.</a:t>
            </a:r>
            <a:endParaRPr lang="tr-TR" sz="1800" dirty="0"/>
          </a:p>
          <a:p>
            <a:pPr algn="just"/>
            <a:endParaRPr lang="tr-TR" sz="1800" b="1" dirty="0"/>
          </a:p>
          <a:p>
            <a:pPr algn="just"/>
            <a:r>
              <a:rPr lang="en-US" sz="1800" b="1" dirty="0"/>
              <a:t>To tackle this issue, SIOG included increasing the geriatric training of the cancer workforce as one of the top ten priorities for the development of the field in 2011.</a:t>
            </a:r>
            <a:r>
              <a:rPr lang="tr-TR" sz="1800" b="1" dirty="0"/>
              <a:t> </a:t>
            </a:r>
            <a:r>
              <a:rPr lang="en-US" sz="1800" b="1" dirty="0"/>
              <a:t>Since those recommendations were published, the number of LMICs with representation in SIOG has steadily increased, and a concerted effort has been made to include geriatric oncology and </a:t>
            </a:r>
            <a:r>
              <a:rPr lang="en-US" sz="1800" b="1" dirty="0" err="1"/>
              <a:t>haematology</a:t>
            </a:r>
            <a:r>
              <a:rPr lang="en-US" sz="1800" b="1" dirty="0"/>
              <a:t> training within local, national, and regional training efforts.</a:t>
            </a:r>
            <a:endParaRPr lang="tr-TR" sz="1800" b="1" dirty="0"/>
          </a:p>
        </p:txBody>
      </p:sp>
    </p:spTree>
    <p:extLst>
      <p:ext uri="{BB962C8B-B14F-4D97-AF65-F5344CB8AC3E}">
        <p14:creationId xmlns:p14="http://schemas.microsoft.com/office/powerpoint/2010/main" val="1011803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Global geriatrics training in </a:t>
            </a:r>
            <a:r>
              <a:rPr lang="en-US" sz="2800" dirty="0" err="1">
                <a:solidFill>
                  <a:schemeClr val="bg1"/>
                </a:solidFill>
              </a:rPr>
              <a:t>haematology</a:t>
            </a:r>
            <a:r>
              <a:rPr lang="tr-TR" sz="2800" dirty="0">
                <a:solidFill>
                  <a:schemeClr val="bg1"/>
                </a:solidFill>
              </a:rPr>
              <a:t>-2</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1800" dirty="0"/>
              <a:t>At the postgraduate level, the number of geriatric oncology and </a:t>
            </a:r>
            <a:r>
              <a:rPr lang="en-US" sz="1800" dirty="0" err="1"/>
              <a:t>haematology</a:t>
            </a:r>
            <a:r>
              <a:rPr lang="en-US" sz="1800" dirty="0"/>
              <a:t> </a:t>
            </a:r>
            <a:r>
              <a:rPr lang="en-US" sz="1800" dirty="0" err="1"/>
              <a:t>programmes</a:t>
            </a:r>
            <a:r>
              <a:rPr lang="en-US" sz="1800" dirty="0"/>
              <a:t> offering advanced training in LMICs is low, and most published reports come from three upper-middle-income countries with a growing population of older people: Brazil, India, and Mexico. Since geriatric oncology is not yet considered a medical specialty in most countries (including HICs), education remains restricted to </a:t>
            </a:r>
            <a:r>
              <a:rPr lang="en-US" sz="1800" dirty="0" err="1"/>
              <a:t>centres</a:t>
            </a:r>
            <a:r>
              <a:rPr lang="en-US" sz="1800" dirty="0"/>
              <a:t> of excellence and academic research in the most economically developed LMICs. </a:t>
            </a:r>
            <a:r>
              <a:rPr lang="en-US" sz="1800" b="1" dirty="0"/>
              <a:t>To provide training for geriatricians and oncologists, SIOG established the Advanced Course in Geriatric Oncology, which takes place yearly in Treviso, Italy, and has provided training for attendees from all around the world. Regional and national </a:t>
            </a:r>
            <a:r>
              <a:rPr lang="en-US" sz="1800" b="1" dirty="0" err="1"/>
              <a:t>organisations</a:t>
            </a:r>
            <a:r>
              <a:rPr lang="en-US" sz="1800" b="1" dirty="0"/>
              <a:t> have also created courses that are inspired by SIOG’s Treviso course, with one example being the 1-year geriatric oncology training </a:t>
            </a:r>
            <a:r>
              <a:rPr lang="en-US" sz="1800" b="1" dirty="0" err="1"/>
              <a:t>programme</a:t>
            </a:r>
            <a:r>
              <a:rPr lang="en-US" sz="1800" b="1" dirty="0"/>
              <a:t> offered by the Albert Einstein Institute in Brazil.</a:t>
            </a:r>
            <a:endParaRPr lang="tr-TR" sz="1800" b="1" dirty="0"/>
          </a:p>
          <a:p>
            <a:pPr algn="just"/>
            <a:endParaRPr lang="tr-TR" sz="1800" b="1" dirty="0"/>
          </a:p>
          <a:p>
            <a:pPr algn="just"/>
            <a:r>
              <a:rPr lang="tr-TR" sz="1800" dirty="0"/>
              <a:t>T</a:t>
            </a:r>
            <a:r>
              <a:rPr lang="en-US" sz="1800" dirty="0"/>
              <a:t>he Spanish Group of Geriatric </a:t>
            </a:r>
            <a:r>
              <a:rPr lang="en-US" sz="1800" dirty="0" err="1"/>
              <a:t>Haematology</a:t>
            </a:r>
            <a:r>
              <a:rPr lang="en-US" sz="1800" dirty="0"/>
              <a:t>, a cooperative group of the Spanish Society of </a:t>
            </a:r>
            <a:r>
              <a:rPr lang="en-US" sz="1800" dirty="0" err="1"/>
              <a:t>Haematology</a:t>
            </a:r>
            <a:r>
              <a:rPr lang="en-US" sz="1800" dirty="0"/>
              <a:t>, provides in-person and virtual workshops in geriatric </a:t>
            </a:r>
            <a:r>
              <a:rPr lang="en-US" sz="1800" dirty="0" err="1"/>
              <a:t>haematology</a:t>
            </a:r>
            <a:r>
              <a:rPr lang="en-US" sz="1800" dirty="0"/>
              <a:t> in Spanish, which are open for attendees from Latin America.</a:t>
            </a:r>
            <a:endParaRPr lang="tr-TR" sz="1800" dirty="0"/>
          </a:p>
          <a:p>
            <a:pPr algn="just"/>
            <a:endParaRPr lang="tr-TR" sz="1800" b="1" dirty="0"/>
          </a:p>
          <a:p>
            <a:pPr algn="just"/>
            <a:r>
              <a:rPr lang="en-US" sz="1800" dirty="0"/>
              <a:t>Another useful strategy to reach a large audience is the inclusion of geriatric </a:t>
            </a:r>
            <a:r>
              <a:rPr lang="en-US" sz="1800" dirty="0" err="1"/>
              <a:t>haematology</a:t>
            </a:r>
            <a:r>
              <a:rPr lang="en-US" sz="1800" dirty="0"/>
              <a:t> and oncology sessions into local and regional </a:t>
            </a:r>
            <a:r>
              <a:rPr lang="en-US" sz="1800" dirty="0" err="1"/>
              <a:t>haematology</a:t>
            </a:r>
            <a:r>
              <a:rPr lang="en-US" sz="1800" dirty="0"/>
              <a:t>, oncology, and geriatrics meetings and seminars. An example of a successful regional initiative is the implementation of practical, hands-on geriatric oncology workshops, which were initially developed for the annual meeting of the Geriatrics Department of the National Institute of Medical Science and Nutrition in Mexico City and were later replicated in other meetings, including the SIOG </a:t>
            </a:r>
            <a:r>
              <a:rPr lang="tr-TR" sz="1800" dirty="0" err="1"/>
              <a:t>Annual</a:t>
            </a:r>
            <a:r>
              <a:rPr lang="tr-TR" sz="1800" dirty="0"/>
              <a:t> Meeting.</a:t>
            </a:r>
            <a:endParaRPr lang="tr-TR" sz="1800" b="1" dirty="0"/>
          </a:p>
          <a:p>
            <a:pPr algn="just"/>
            <a:endParaRPr lang="tr-TR" sz="1800" b="1" dirty="0"/>
          </a:p>
          <a:p>
            <a:pPr algn="just"/>
            <a:endParaRPr lang="tr-TR" sz="1800" b="1" dirty="0"/>
          </a:p>
        </p:txBody>
      </p:sp>
    </p:spTree>
    <p:extLst>
      <p:ext uri="{BB962C8B-B14F-4D97-AF65-F5344CB8AC3E}">
        <p14:creationId xmlns:p14="http://schemas.microsoft.com/office/powerpoint/2010/main" val="4961243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Global geriatrics training in </a:t>
            </a:r>
            <a:r>
              <a:rPr lang="en-US" sz="2800" dirty="0" err="1">
                <a:solidFill>
                  <a:schemeClr val="bg1"/>
                </a:solidFill>
              </a:rPr>
              <a:t>haematology</a:t>
            </a:r>
            <a:r>
              <a:rPr lang="tr-TR" sz="2800" dirty="0">
                <a:solidFill>
                  <a:schemeClr val="bg1"/>
                </a:solidFill>
              </a:rPr>
              <a:t>-3</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2000" dirty="0"/>
              <a:t>Various societies in LMICs, such as the Indian Cancer Research &amp; Statistic </a:t>
            </a:r>
            <a:r>
              <a:rPr lang="en-US" sz="2000" dirty="0" err="1"/>
              <a:t>FoundationMumbai</a:t>
            </a:r>
            <a:r>
              <a:rPr lang="en-US" sz="2000" dirty="0"/>
              <a:t> or the Brazilian Society of Clinical Oncology,45,46 have also included geriatric oncology in meeting </a:t>
            </a:r>
            <a:r>
              <a:rPr lang="en-US" sz="2000" dirty="0" err="1"/>
              <a:t>programmes</a:t>
            </a:r>
            <a:r>
              <a:rPr lang="en-US" sz="2000" dirty="0"/>
              <a:t>. </a:t>
            </a:r>
            <a:r>
              <a:rPr lang="en-US" sz="2000" b="1" dirty="0"/>
              <a:t>In Turkey, the Turkish Society of Geriatric </a:t>
            </a:r>
            <a:r>
              <a:rPr lang="en-US" sz="2000" b="1" dirty="0" err="1"/>
              <a:t>Haematology</a:t>
            </a:r>
            <a:r>
              <a:rPr lang="en-US" sz="2000" b="1" dirty="0"/>
              <a:t> was established to improve the prevention, screening, diagnosis, treatment, and follow-up of older people with </a:t>
            </a:r>
            <a:r>
              <a:rPr lang="en-US" sz="2000" b="1" dirty="0" err="1"/>
              <a:t>haematological</a:t>
            </a:r>
            <a:r>
              <a:rPr lang="en-US" sz="2000" b="1" dirty="0"/>
              <a:t> malignancies, and to integrate geriatric </a:t>
            </a:r>
            <a:r>
              <a:rPr lang="en-US" sz="2000" b="1" dirty="0" err="1"/>
              <a:t>haematology</a:t>
            </a:r>
            <a:r>
              <a:rPr lang="en-US" sz="2000" b="1" dirty="0"/>
              <a:t> in the curricula of medical and nursing education</a:t>
            </a:r>
            <a:r>
              <a:rPr lang="tr-TR" sz="2000" b="1" dirty="0"/>
              <a:t>.</a:t>
            </a:r>
          </a:p>
          <a:p>
            <a:pPr algn="just"/>
            <a:endParaRPr lang="tr-TR" sz="2000" b="1" dirty="0"/>
          </a:p>
          <a:p>
            <a:pPr algn="just"/>
            <a:r>
              <a:rPr lang="en-US" sz="2000" dirty="0"/>
              <a:t>Although many advances have been made, the 2021 SIOG priorities for the global advancement of care for older people with cancer still highlight increasing education in geriatric oncology and </a:t>
            </a:r>
            <a:r>
              <a:rPr lang="en-US" sz="2000" dirty="0" err="1"/>
              <a:t>haematology</a:t>
            </a:r>
            <a:r>
              <a:rPr lang="en-US" sz="2000" dirty="0"/>
              <a:t> as a top priority. </a:t>
            </a:r>
            <a:r>
              <a:rPr lang="en-US" sz="2000" b="1" dirty="0"/>
              <a:t>Achieving this goal requires close collaboration between </a:t>
            </a:r>
            <a:r>
              <a:rPr lang="en-US" sz="2000" b="1" dirty="0" err="1"/>
              <a:t>haematologists</a:t>
            </a:r>
            <a:r>
              <a:rPr lang="en-US" sz="2000" b="1" dirty="0"/>
              <a:t>, oncologists, and geriatricians to meet the needs of older people with </a:t>
            </a:r>
            <a:r>
              <a:rPr lang="en-US" sz="2000" b="1" dirty="0" err="1"/>
              <a:t>haematological</a:t>
            </a:r>
            <a:r>
              <a:rPr lang="en-US" sz="2000" b="1" dirty="0"/>
              <a:t> malignancies and disseminate knowledge. </a:t>
            </a:r>
            <a:r>
              <a:rPr lang="en-US" sz="2000" dirty="0"/>
              <a:t>At the same time, educating the public and medical students regarding healthy ageing and the wellbeing of older populations might help to combat misconceptions and stigma surrounding ageing.4 Educational initiatives need to be resource-stratified, target the largest possible number of health-care professionals, be culturally and socially appropriate, and adapt existing guidelines and tools to each specific region, country, and setting.</a:t>
            </a:r>
            <a:endParaRPr lang="tr-TR" sz="2000" b="1" dirty="0"/>
          </a:p>
        </p:txBody>
      </p:sp>
    </p:spTree>
    <p:extLst>
      <p:ext uri="{BB962C8B-B14F-4D97-AF65-F5344CB8AC3E}">
        <p14:creationId xmlns:p14="http://schemas.microsoft.com/office/powerpoint/2010/main" val="41083439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Existing clinical and research geriatric </a:t>
            </a:r>
            <a:r>
              <a:rPr lang="en-US" sz="2800" dirty="0" err="1">
                <a:solidFill>
                  <a:schemeClr val="bg1"/>
                </a:solidFill>
              </a:rPr>
              <a:t>haematology</a:t>
            </a:r>
            <a:r>
              <a:rPr lang="en-US" sz="2800" dirty="0">
                <a:solidFill>
                  <a:schemeClr val="bg1"/>
                </a:solidFill>
              </a:rPr>
              <a:t> initiatives in LMICs</a:t>
            </a:r>
            <a:r>
              <a:rPr lang="tr-TR" sz="2800" dirty="0">
                <a:solidFill>
                  <a:schemeClr val="bg1"/>
                </a:solidFill>
              </a:rPr>
              <a:t>-1</a:t>
            </a:r>
            <a:r>
              <a:rPr lang="en-US" sz="2800" dirty="0">
                <a:solidFill>
                  <a:schemeClr val="bg1"/>
                </a:solidFill>
              </a:rPr>
              <a:t> </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2000" dirty="0"/>
              <a:t>To date, few medical </a:t>
            </a:r>
            <a:r>
              <a:rPr lang="en-US" sz="2000" dirty="0" err="1"/>
              <a:t>centres</a:t>
            </a:r>
            <a:r>
              <a:rPr lang="en-US" sz="2000" dirty="0"/>
              <a:t> in LMICs have published their existing approach to clinical practice in geriatric </a:t>
            </a:r>
            <a:r>
              <a:rPr lang="en-US" sz="2000" dirty="0" err="1"/>
              <a:t>haematology</a:t>
            </a:r>
            <a:r>
              <a:rPr lang="en-US" sz="2000" dirty="0"/>
              <a:t>, and there is a need for greater reporting of innovative models designed to combine geriatric assessments with usual </a:t>
            </a:r>
            <a:r>
              <a:rPr lang="en-US" sz="2000" dirty="0" err="1"/>
              <a:t>haematology</a:t>
            </a:r>
            <a:r>
              <a:rPr lang="en-US" sz="2000" dirty="0"/>
              <a:t> care within multidisciplinary geriatric </a:t>
            </a:r>
            <a:r>
              <a:rPr lang="en-US" sz="2000" dirty="0" err="1"/>
              <a:t>haematology</a:t>
            </a:r>
            <a:r>
              <a:rPr lang="en-US" sz="2000" dirty="0"/>
              <a:t> clinics.33,39,42 Currently, most geriatric oncology clinics in LMICs are mostly focused on solid </a:t>
            </a:r>
            <a:r>
              <a:rPr lang="en-US" sz="2000" dirty="0" err="1"/>
              <a:t>tumours</a:t>
            </a:r>
            <a:r>
              <a:rPr lang="en-US" sz="2000" dirty="0"/>
              <a:t>.</a:t>
            </a:r>
            <a:endParaRPr lang="tr-TR" sz="2000" dirty="0"/>
          </a:p>
          <a:p>
            <a:pPr algn="just"/>
            <a:endParaRPr lang="tr-TR" sz="2000" b="1" dirty="0"/>
          </a:p>
          <a:p>
            <a:pPr algn="just"/>
            <a:r>
              <a:rPr lang="en-US" sz="2000" dirty="0"/>
              <a:t>A good example of a geriatric oncology and </a:t>
            </a:r>
            <a:r>
              <a:rPr lang="en-US" sz="2000" dirty="0" err="1"/>
              <a:t>haematology</a:t>
            </a:r>
            <a:r>
              <a:rPr lang="en-US" sz="2000" dirty="0"/>
              <a:t> clinic is the publicly funded multidisciplinary Cancer Care in the Elderly Clinic, which was established at the National Institute of Medical Science, a public academic hospital in Mexico City. In this clinic, three attending physicians (two geriatricians and one medical oncologist), experts in nutrition, rehabilitation and physical therapy, palliative care, and social work provide care for older people with recently diagnosed solid </a:t>
            </a:r>
            <a:r>
              <a:rPr lang="en-US" sz="2000" dirty="0" err="1"/>
              <a:t>tumours</a:t>
            </a:r>
            <a:r>
              <a:rPr lang="en-US" sz="2000" dirty="0"/>
              <a:t> and lymphomas. This clinic is an example of the geriatric consultation team or co-management model, since assessments and recommendations regarding treatment and supportive care are discussed with the patients’ primary </a:t>
            </a:r>
            <a:r>
              <a:rPr lang="en-US" sz="2000" dirty="0" err="1"/>
              <a:t>haematologist</a:t>
            </a:r>
            <a:r>
              <a:rPr lang="en-US" sz="2000" dirty="0"/>
              <a:t> or oncologist, who then implements cancer-directed therapies.</a:t>
            </a:r>
            <a:endParaRPr lang="tr-TR" sz="2000" b="1" dirty="0"/>
          </a:p>
        </p:txBody>
      </p:sp>
    </p:spTree>
    <p:extLst>
      <p:ext uri="{BB962C8B-B14F-4D97-AF65-F5344CB8AC3E}">
        <p14:creationId xmlns:p14="http://schemas.microsoft.com/office/powerpoint/2010/main" val="36706283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Existing clinical and research geriatric </a:t>
            </a:r>
            <a:r>
              <a:rPr lang="en-US" sz="2800" dirty="0" err="1">
                <a:solidFill>
                  <a:schemeClr val="bg1"/>
                </a:solidFill>
              </a:rPr>
              <a:t>haematology</a:t>
            </a:r>
            <a:r>
              <a:rPr lang="en-US" sz="2800" dirty="0">
                <a:solidFill>
                  <a:schemeClr val="bg1"/>
                </a:solidFill>
              </a:rPr>
              <a:t> initiatives in LMICs</a:t>
            </a:r>
            <a:r>
              <a:rPr lang="tr-TR" sz="2800" dirty="0">
                <a:solidFill>
                  <a:schemeClr val="bg1"/>
                </a:solidFill>
              </a:rPr>
              <a:t>-2</a:t>
            </a:r>
            <a:r>
              <a:rPr lang="en-US" sz="2800" dirty="0">
                <a:solidFill>
                  <a:schemeClr val="bg1"/>
                </a:solidFill>
              </a:rPr>
              <a:t> </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2000" dirty="0"/>
              <a:t>Geriatric </a:t>
            </a:r>
            <a:r>
              <a:rPr lang="en-US" sz="2000" dirty="0" err="1"/>
              <a:t>haematology</a:t>
            </a:r>
            <a:r>
              <a:rPr lang="en-US" sz="2000" dirty="0"/>
              <a:t> research done in LMICs is scarce. Although most evidence for treating </a:t>
            </a:r>
            <a:r>
              <a:rPr lang="en-US" sz="2000" dirty="0" err="1"/>
              <a:t>haematological</a:t>
            </a:r>
            <a:r>
              <a:rPr lang="en-US" sz="2000" dirty="0"/>
              <a:t> malignancies comes from clinical trials done in HICs, local research initiatives and collaborations between countries have been set up in LMICs. However, there are many barriers to conducting clinical trials in LMICs, including scarce funding, insufficient research expertise, the absence of protected time to conduct research, and poorly developed infrastructure. In a 2020 systematic review including 54 publications from 44 studies of geriatric assessments in patients with </a:t>
            </a:r>
            <a:r>
              <a:rPr lang="en-US" sz="2000" dirty="0" err="1"/>
              <a:t>haematological</a:t>
            </a:r>
            <a:r>
              <a:rPr lang="en-US" sz="2000" dirty="0"/>
              <a:t> malignancies, only three were from LMICs: two from Brazil and one from Turkey.</a:t>
            </a:r>
            <a:r>
              <a:rPr lang="tr-TR" sz="2000" dirty="0"/>
              <a:t> </a:t>
            </a:r>
            <a:r>
              <a:rPr lang="en-US" sz="2000" dirty="0"/>
              <a:t>Figure 2 shows the number of clinical trials related to </a:t>
            </a:r>
            <a:r>
              <a:rPr lang="en-US" sz="2000" dirty="0" err="1"/>
              <a:t>haematological</a:t>
            </a:r>
            <a:r>
              <a:rPr lang="en-US" sz="2000" dirty="0"/>
              <a:t> malignancies that are currently recruiting older people worldwide and that are registered with ClinicalTrials.gov, highlighting the large regional differences in clinical trial availability</a:t>
            </a:r>
            <a:r>
              <a:rPr lang="tr-TR" sz="2000" dirty="0"/>
              <a:t>.</a:t>
            </a:r>
          </a:p>
          <a:p>
            <a:pPr algn="just"/>
            <a:endParaRPr lang="tr-TR" sz="2000" b="1" dirty="0"/>
          </a:p>
          <a:p>
            <a:pPr algn="just"/>
            <a:r>
              <a:rPr lang="en-US" sz="2000" dirty="0"/>
              <a:t>A study from Peru </a:t>
            </a:r>
            <a:r>
              <a:rPr lang="en-US" sz="2000" dirty="0" err="1"/>
              <a:t>analysed</a:t>
            </a:r>
            <a:r>
              <a:rPr lang="en-US" sz="2000" dirty="0"/>
              <a:t> how frailty and vulnerability can predict chemotherapy toxicity in patients with cancer. The study included 496 older men with cancer, of which 102 had </a:t>
            </a:r>
            <a:r>
              <a:rPr lang="en-US" sz="2000" dirty="0" err="1"/>
              <a:t>haematological</a:t>
            </a:r>
            <a:r>
              <a:rPr lang="en-US" sz="2000" dirty="0"/>
              <a:t> malignancies (55 with multiple myeloma and 47 with </a:t>
            </a:r>
            <a:r>
              <a:rPr lang="en-US" sz="2000" dirty="0" err="1"/>
              <a:t>leukaemia</a:t>
            </a:r>
            <a:r>
              <a:rPr lang="en-US" sz="2000" dirty="0"/>
              <a:t> or lymphoma). Patients with </a:t>
            </a:r>
            <a:r>
              <a:rPr lang="en-US" sz="2000" dirty="0" err="1"/>
              <a:t>haematological</a:t>
            </a:r>
            <a:r>
              <a:rPr lang="en-US" sz="2000" dirty="0"/>
              <a:t> malignancies were shown to have a high rate of chemotherapy toxicity: 83% in those with lymphoma or </a:t>
            </a:r>
            <a:r>
              <a:rPr lang="en-US" sz="2000" dirty="0" err="1"/>
              <a:t>leukaemia</a:t>
            </a:r>
            <a:r>
              <a:rPr lang="en-US" sz="2000" dirty="0"/>
              <a:t> and 82% in those with multiple myeloma. Both frailty (according to the Fried phenotype) and vulnerability (assessed by VES-13 and G8) were independently associated with an increased risk of chemotherapy toxicity.</a:t>
            </a:r>
            <a:endParaRPr lang="tr-TR" sz="2000" b="1" dirty="0"/>
          </a:p>
        </p:txBody>
      </p:sp>
    </p:spTree>
    <p:extLst>
      <p:ext uri="{BB962C8B-B14F-4D97-AF65-F5344CB8AC3E}">
        <p14:creationId xmlns:p14="http://schemas.microsoft.com/office/powerpoint/2010/main" val="9673409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Existing clinical and research geriatric </a:t>
            </a:r>
            <a:r>
              <a:rPr lang="en-US" sz="2800" dirty="0" err="1">
                <a:solidFill>
                  <a:schemeClr val="bg1"/>
                </a:solidFill>
              </a:rPr>
              <a:t>haematology</a:t>
            </a:r>
            <a:r>
              <a:rPr lang="en-US" sz="2800" dirty="0">
                <a:solidFill>
                  <a:schemeClr val="bg1"/>
                </a:solidFill>
              </a:rPr>
              <a:t> initiatives in LMICs</a:t>
            </a:r>
            <a:r>
              <a:rPr lang="tr-TR" sz="2800" dirty="0">
                <a:solidFill>
                  <a:schemeClr val="bg1"/>
                </a:solidFill>
              </a:rPr>
              <a:t>-3</a:t>
            </a:r>
            <a:r>
              <a:rPr lang="en-US" sz="2800" dirty="0">
                <a:solidFill>
                  <a:schemeClr val="bg1"/>
                </a:solidFill>
              </a:rPr>
              <a:t> </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2000" dirty="0"/>
              <a:t>Two other studies from Latin America examined the role of a comprehensive geriatric assessment in patients with lymphoma. A study from Mexico </a:t>
            </a:r>
            <a:r>
              <a:rPr lang="en-US" sz="2000" dirty="0" err="1"/>
              <a:t>analysed</a:t>
            </a:r>
            <a:r>
              <a:rPr lang="en-US" sz="2000" dirty="0"/>
              <a:t> the role of frailty for adjusting chemotherapy dosing in 56 older people with diffuse large B-cell lymphoma (median age 70·5 years). Patients were classified as fit, unfit, or frail. Adjusting chemotherapy according to frailty status allowed a group of unfit patients to tolerate treatment with good results.66 Another study done in Peru compared different</a:t>
            </a:r>
            <a:r>
              <a:rPr lang="tr-TR" sz="2000" dirty="0"/>
              <a:t> </a:t>
            </a:r>
            <a:r>
              <a:rPr lang="en-US" sz="2000" dirty="0"/>
              <a:t>geriatric assessment tools in 253 older people with aggressive non-Hodgkin lymphomas. A locally developed tool, the Peruvian Abbreviated Comprehensive Geriatric Assessment, which included an evaluation of polypharmacy, physical function, instrumental activities of daily living, and social support, was shown to be superior to both VES-13 and G8 for detecting geriatric syndromes.</a:t>
            </a:r>
            <a:endParaRPr lang="tr-TR" sz="2000" dirty="0"/>
          </a:p>
        </p:txBody>
      </p:sp>
    </p:spTree>
    <p:extLst>
      <p:ext uri="{BB962C8B-B14F-4D97-AF65-F5344CB8AC3E}">
        <p14:creationId xmlns:p14="http://schemas.microsoft.com/office/powerpoint/2010/main" val="21465525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Existing clinical and research geriatric </a:t>
            </a:r>
            <a:r>
              <a:rPr lang="en-US" sz="2800" dirty="0" err="1">
                <a:solidFill>
                  <a:schemeClr val="bg1"/>
                </a:solidFill>
              </a:rPr>
              <a:t>haematology</a:t>
            </a:r>
            <a:r>
              <a:rPr lang="en-US" sz="2800" dirty="0">
                <a:solidFill>
                  <a:schemeClr val="bg1"/>
                </a:solidFill>
              </a:rPr>
              <a:t> initiatives in LMICs</a:t>
            </a:r>
            <a:r>
              <a:rPr lang="tr-TR" sz="2800" dirty="0">
                <a:solidFill>
                  <a:schemeClr val="bg1"/>
                </a:solidFill>
              </a:rPr>
              <a:t>-4</a:t>
            </a:r>
            <a:r>
              <a:rPr lang="en-US" sz="2800" dirty="0">
                <a:solidFill>
                  <a:schemeClr val="bg1"/>
                </a:solidFill>
              </a:rPr>
              <a:t> </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2000" dirty="0"/>
              <a:t>In the same way, two studies from Brazil </a:t>
            </a:r>
            <a:r>
              <a:rPr lang="en-US" sz="2000" dirty="0" err="1"/>
              <a:t>analysed</a:t>
            </a:r>
            <a:r>
              <a:rPr lang="en-US" sz="2000" dirty="0"/>
              <a:t> the efficacy of performing a comprehensive geriatric assessment in older patients with various </a:t>
            </a:r>
            <a:r>
              <a:rPr lang="en-US" sz="2000" dirty="0" err="1"/>
              <a:t>haematological</a:t>
            </a:r>
            <a:r>
              <a:rPr lang="en-US" sz="2000" dirty="0"/>
              <a:t> malignancies before allogeneic </a:t>
            </a:r>
            <a:r>
              <a:rPr lang="en-US" sz="2000" dirty="0" err="1"/>
              <a:t>haematopoietic</a:t>
            </a:r>
            <a:r>
              <a:rPr lang="en-US" sz="2000" dirty="0"/>
              <a:t> stem-cell transplant (HSCT) and in patients with myelodysplastic syndrome. In the study on HSCT, 640 patients aged at least 60 years who underwent comprehensive geriatric assessments before HSCT were </a:t>
            </a:r>
            <a:r>
              <a:rPr lang="en-US" sz="2000" dirty="0" err="1"/>
              <a:t>analysed</a:t>
            </a:r>
            <a:r>
              <a:rPr lang="en-US" sz="2000" dirty="0"/>
              <a:t>: the comprehensive geriatric assessment was shown to be feasible in identifying 90% who were independent in instrumental activities of daily living, 66% who had alterations on hand-grip strength testing, 38% who had memory loss, 30% at risk of malnutrition and, according to the Fried frailty phenotype, 43% considered vulnerable and 19% considered frail. The other study </a:t>
            </a:r>
            <a:r>
              <a:rPr lang="en-US" sz="2000" dirty="0" err="1"/>
              <a:t>analysed</a:t>
            </a:r>
            <a:r>
              <a:rPr lang="en-US" sz="2000" dirty="0"/>
              <a:t> 102 patients with myelodysplastic syndrome, of which 78% were aged at least 65 years. Findings showed that 61% of the older patients had polypharmacy and 38% were frail (Clinical Frailty Scale ≥5). The group of older people with myelodysplastic syndrome reported significantly worse nutritional intake than their younger counterparts in the same study.</a:t>
            </a:r>
            <a:endParaRPr lang="tr-TR" sz="3200" dirty="0"/>
          </a:p>
        </p:txBody>
      </p:sp>
    </p:spTree>
    <p:extLst>
      <p:ext uri="{BB962C8B-B14F-4D97-AF65-F5344CB8AC3E}">
        <p14:creationId xmlns:p14="http://schemas.microsoft.com/office/powerpoint/2010/main" val="2155561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en-US" sz="2800" dirty="0">
                <a:solidFill>
                  <a:schemeClr val="bg1"/>
                </a:solidFill>
              </a:rPr>
              <a:t>Existing clinical and research geriatric </a:t>
            </a:r>
            <a:r>
              <a:rPr lang="en-US" sz="2800" dirty="0" err="1">
                <a:solidFill>
                  <a:schemeClr val="bg1"/>
                </a:solidFill>
              </a:rPr>
              <a:t>haematology</a:t>
            </a:r>
            <a:r>
              <a:rPr lang="en-US" sz="2800" dirty="0">
                <a:solidFill>
                  <a:schemeClr val="bg1"/>
                </a:solidFill>
              </a:rPr>
              <a:t> initiatives in LMICs</a:t>
            </a:r>
            <a:r>
              <a:rPr lang="tr-TR" sz="2800" dirty="0">
                <a:solidFill>
                  <a:schemeClr val="bg1"/>
                </a:solidFill>
              </a:rPr>
              <a:t>-5</a:t>
            </a:r>
            <a:r>
              <a:rPr lang="en-US" sz="2800" dirty="0">
                <a:solidFill>
                  <a:schemeClr val="bg1"/>
                </a:solidFill>
              </a:rPr>
              <a:t> </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2000" dirty="0"/>
              <a:t>Regarding studies in acute myeloid </a:t>
            </a:r>
            <a:r>
              <a:rPr lang="en-US" sz="2000" dirty="0" err="1"/>
              <a:t>leukaemia</a:t>
            </a:r>
            <a:r>
              <a:rPr lang="en-US" sz="2000" dirty="0"/>
              <a:t> done in LMICs, a group from Turkey published their experience in the analysis of frailty among patients of all ages with acute myeloid </a:t>
            </a:r>
            <a:r>
              <a:rPr lang="en-US" sz="2000" dirty="0" err="1"/>
              <a:t>leukaemia</a:t>
            </a:r>
            <a:r>
              <a:rPr lang="en-US" sz="2000" dirty="0"/>
              <a:t>. They found that Eastern Cooperative Oncology Group performance status, G8, and VES-13 predicted survival in patients younger and older than 65 years.</a:t>
            </a:r>
            <a:endParaRPr lang="tr-TR" sz="2000" dirty="0"/>
          </a:p>
          <a:p>
            <a:pPr algn="just"/>
            <a:endParaRPr lang="tr-TR" sz="2000" dirty="0"/>
          </a:p>
          <a:p>
            <a:pPr algn="just"/>
            <a:r>
              <a:rPr lang="en-US" sz="2000" dirty="0"/>
              <a:t>The participation of researchers from LMICs in international </a:t>
            </a:r>
            <a:r>
              <a:rPr lang="en-US" sz="2000" dirty="0" err="1"/>
              <a:t>haematology</a:t>
            </a:r>
            <a:r>
              <a:rPr lang="en-US" sz="2000" dirty="0"/>
              <a:t> meetings is also low. In 2020, of 32 abstracts that included at least one aspect of the geriatric assessment in patients with </a:t>
            </a:r>
            <a:r>
              <a:rPr lang="en-US" sz="2000" dirty="0" err="1"/>
              <a:t>haematological</a:t>
            </a:r>
            <a:r>
              <a:rPr lang="en-US" sz="2000" dirty="0"/>
              <a:t> malignancies presented at the annual American Society of Hematology and European </a:t>
            </a:r>
            <a:r>
              <a:rPr lang="en-US" sz="2000" dirty="0" err="1"/>
              <a:t>Haematology</a:t>
            </a:r>
            <a:r>
              <a:rPr lang="en-US" sz="2000" dirty="0"/>
              <a:t> Association meetings, only three included data from LMICs: one from Peru and two </a:t>
            </a:r>
            <a:r>
              <a:rPr lang="en-US" sz="2000" dirty="0" err="1"/>
              <a:t>multicentre</a:t>
            </a:r>
            <a:r>
              <a:rPr lang="en-US" sz="2000" dirty="0"/>
              <a:t> international clinical trials with patients from Brazil and Ukraine.</a:t>
            </a:r>
            <a:endParaRPr lang="tr-TR" sz="2000" dirty="0"/>
          </a:p>
        </p:txBody>
      </p:sp>
    </p:spTree>
    <p:extLst>
      <p:ext uri="{BB962C8B-B14F-4D97-AF65-F5344CB8AC3E}">
        <p14:creationId xmlns:p14="http://schemas.microsoft.com/office/powerpoint/2010/main" val="21539492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941F0E-CFA0-406A-ACF3-4A96C56D23E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3599D09-BC4A-45C5-B51E-CA23001AD029}"/>
              </a:ext>
            </a:extLst>
          </p:cNvPr>
          <p:cNvSpPr>
            <a:spLocks noGrp="1"/>
          </p:cNvSpPr>
          <p:nvPr>
            <p:ph idx="1"/>
          </p:nvPr>
        </p:nvSpPr>
        <p:spPr/>
        <p:txBody>
          <a:bodyPr/>
          <a:lstStyle/>
          <a:p>
            <a:endParaRPr lang="tr-TR"/>
          </a:p>
        </p:txBody>
      </p:sp>
      <p:pic>
        <p:nvPicPr>
          <p:cNvPr id="4" name="Resim 3" descr="harita içeren bir resim&#10;&#10;Açıklama otomatik olarak oluşturuldu">
            <a:extLst>
              <a:ext uri="{FF2B5EF4-FFF2-40B4-BE49-F238E27FC236}">
                <a16:creationId xmlns:a16="http://schemas.microsoft.com/office/drawing/2014/main" id="{8C242A0A-888D-4216-9F51-793E6F3A7C6D}"/>
              </a:ext>
            </a:extLst>
          </p:cNvPr>
          <p:cNvPicPr>
            <a:picLocks noChangeAspect="1"/>
          </p:cNvPicPr>
          <p:nvPr/>
        </p:nvPicPr>
        <p:blipFill rotWithShape="1">
          <a:blip r:embed="rId2">
            <a:extLst>
              <a:ext uri="{28A0092B-C50C-407E-A947-70E740481C1C}">
                <a14:useLocalDpi xmlns:a14="http://schemas.microsoft.com/office/drawing/2010/main" val="0"/>
              </a:ext>
            </a:extLst>
          </a:blip>
          <a:srcRect l="1450" t="1938" r="1170" b="2723"/>
          <a:stretch/>
        </p:blipFill>
        <p:spPr>
          <a:xfrm>
            <a:off x="0" y="182562"/>
            <a:ext cx="12274501" cy="6492875"/>
          </a:xfrm>
          <a:prstGeom prst="rect">
            <a:avLst/>
          </a:prstGeom>
        </p:spPr>
      </p:pic>
    </p:spTree>
    <p:extLst>
      <p:ext uri="{BB962C8B-B14F-4D97-AF65-F5344CB8AC3E}">
        <p14:creationId xmlns:p14="http://schemas.microsoft.com/office/powerpoint/2010/main" val="37818071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38DB9E-14EF-4728-96F2-7B642A17019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D877582-F920-40D6-9F1D-7405108F7299}"/>
              </a:ext>
            </a:extLst>
          </p:cNvPr>
          <p:cNvSpPr>
            <a:spLocks noGrp="1"/>
          </p:cNvSpPr>
          <p:nvPr>
            <p:ph idx="1"/>
          </p:nvPr>
        </p:nvSpPr>
        <p:spPr/>
        <p:txBody>
          <a:bodyPr/>
          <a:lstStyle/>
          <a:p>
            <a:endParaRPr lang="tr-TR"/>
          </a:p>
        </p:txBody>
      </p:sp>
      <p:pic>
        <p:nvPicPr>
          <p:cNvPr id="4" name="Resim 3">
            <a:extLst>
              <a:ext uri="{FF2B5EF4-FFF2-40B4-BE49-F238E27FC236}">
                <a16:creationId xmlns:a16="http://schemas.microsoft.com/office/drawing/2014/main" id="{81A334C0-9AE1-4F14-B2AF-0C25052016D8}"/>
              </a:ext>
            </a:extLst>
          </p:cNvPr>
          <p:cNvPicPr>
            <a:picLocks noChangeAspect="1"/>
          </p:cNvPicPr>
          <p:nvPr/>
        </p:nvPicPr>
        <p:blipFill rotWithShape="1">
          <a:blip r:embed="rId2">
            <a:extLst>
              <a:ext uri="{28A0092B-C50C-407E-A947-70E740481C1C}">
                <a14:useLocalDpi xmlns:a14="http://schemas.microsoft.com/office/drawing/2010/main" val="0"/>
              </a:ext>
            </a:extLst>
          </a:blip>
          <a:srcRect l="1857" t="2921" r="3301" b="3170"/>
          <a:stretch/>
        </p:blipFill>
        <p:spPr>
          <a:xfrm>
            <a:off x="731009" y="0"/>
            <a:ext cx="10729982" cy="6858000"/>
          </a:xfrm>
          <a:prstGeom prst="rect">
            <a:avLst/>
          </a:prstGeom>
        </p:spPr>
      </p:pic>
      <p:sp>
        <p:nvSpPr>
          <p:cNvPr id="5" name="Metin kutusu 4">
            <a:extLst>
              <a:ext uri="{FF2B5EF4-FFF2-40B4-BE49-F238E27FC236}">
                <a16:creationId xmlns:a16="http://schemas.microsoft.com/office/drawing/2014/main" id="{46095F16-5661-47E6-A6DF-37F4ED42542E}"/>
              </a:ext>
            </a:extLst>
          </p:cNvPr>
          <p:cNvSpPr txBox="1"/>
          <p:nvPr/>
        </p:nvSpPr>
        <p:spPr>
          <a:xfrm>
            <a:off x="11460991" y="6493565"/>
            <a:ext cx="731009" cy="369332"/>
          </a:xfrm>
          <a:prstGeom prst="rect">
            <a:avLst/>
          </a:prstGeom>
          <a:noFill/>
        </p:spPr>
        <p:txBody>
          <a:bodyPr wrap="square" rtlCol="0">
            <a:spAutoFit/>
          </a:bodyPr>
          <a:lstStyle/>
          <a:p>
            <a:r>
              <a:rPr lang="tr-TR" dirty="0"/>
              <a:t>SIOG</a:t>
            </a:r>
          </a:p>
        </p:txBody>
      </p:sp>
    </p:spTree>
    <p:extLst>
      <p:ext uri="{BB962C8B-B14F-4D97-AF65-F5344CB8AC3E}">
        <p14:creationId xmlns:p14="http://schemas.microsoft.com/office/powerpoint/2010/main" val="25026300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Tek Köşesi Yuvarlatılmış 3">
            <a:extLst>
              <a:ext uri="{FF2B5EF4-FFF2-40B4-BE49-F238E27FC236}">
                <a16:creationId xmlns:a16="http://schemas.microsoft.com/office/drawing/2014/main" id="{23D3B46B-854F-4670-B760-346D33A19BEF}"/>
              </a:ext>
            </a:extLst>
          </p:cNvPr>
          <p:cNvSpPr/>
          <p:nvPr/>
        </p:nvSpPr>
        <p:spPr>
          <a:xfrm>
            <a:off x="255563" y="365125"/>
            <a:ext cx="11680873" cy="788426"/>
          </a:xfrm>
          <a:prstGeom prst="round1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a:extLst>
              <a:ext uri="{FF2B5EF4-FFF2-40B4-BE49-F238E27FC236}">
                <a16:creationId xmlns:a16="http://schemas.microsoft.com/office/drawing/2014/main" id="{C306A564-9DAE-48D4-BA5F-70AA71DA1B74}"/>
              </a:ext>
            </a:extLst>
          </p:cNvPr>
          <p:cNvSpPr txBox="1"/>
          <p:nvPr/>
        </p:nvSpPr>
        <p:spPr>
          <a:xfrm>
            <a:off x="450165" y="466950"/>
            <a:ext cx="11291668" cy="523220"/>
          </a:xfrm>
          <a:prstGeom prst="rect">
            <a:avLst/>
          </a:prstGeom>
          <a:noFill/>
        </p:spPr>
        <p:txBody>
          <a:bodyPr wrap="square" rtlCol="0">
            <a:spAutoFit/>
          </a:bodyPr>
          <a:lstStyle/>
          <a:p>
            <a:r>
              <a:rPr lang="tr-TR" sz="2800" dirty="0" err="1">
                <a:solidFill>
                  <a:schemeClr val="bg1"/>
                </a:solidFill>
              </a:rPr>
              <a:t>Conclusions</a:t>
            </a:r>
            <a:endParaRPr lang="tr-TR" sz="2800" dirty="0">
              <a:solidFill>
                <a:schemeClr val="bg1"/>
              </a:solidFill>
              <a:latin typeface="+mj-lt"/>
            </a:endParaRPr>
          </a:p>
        </p:txBody>
      </p:sp>
      <p:sp>
        <p:nvSpPr>
          <p:cNvPr id="6" name="İçerik Yer Tutucusu 2">
            <a:extLst>
              <a:ext uri="{FF2B5EF4-FFF2-40B4-BE49-F238E27FC236}">
                <a16:creationId xmlns:a16="http://schemas.microsoft.com/office/drawing/2014/main" id="{D306DF8B-6ECC-421E-898B-F72C8E463CB1}"/>
              </a:ext>
            </a:extLst>
          </p:cNvPr>
          <p:cNvSpPr>
            <a:spLocks noGrp="1"/>
          </p:cNvSpPr>
          <p:nvPr>
            <p:ph idx="1"/>
          </p:nvPr>
        </p:nvSpPr>
        <p:spPr>
          <a:xfrm>
            <a:off x="255563" y="1491175"/>
            <a:ext cx="11680873" cy="5001699"/>
          </a:xfrm>
        </p:spPr>
        <p:txBody>
          <a:bodyPr>
            <a:noAutofit/>
          </a:bodyPr>
          <a:lstStyle/>
          <a:p>
            <a:pPr algn="just"/>
            <a:r>
              <a:rPr lang="en-US" sz="2000" dirty="0"/>
              <a:t>During the last two decades, global health and local initiatives have been developed to reduce the burden of </a:t>
            </a:r>
            <a:r>
              <a:rPr lang="en-US" sz="2000" dirty="0" err="1"/>
              <a:t>haematological</a:t>
            </a:r>
            <a:r>
              <a:rPr lang="en-US" sz="2000" dirty="0"/>
              <a:t> malignancies, including education of health-care professionals, prevention and early detection </a:t>
            </a:r>
            <a:r>
              <a:rPr lang="en-US" sz="2000" dirty="0" err="1"/>
              <a:t>programmes</a:t>
            </a:r>
            <a:r>
              <a:rPr lang="en-US" sz="2000" dirty="0"/>
              <a:t>, and international research collaborations. Future regional and global collaborations could follow successful initiatives developed in other areas of global </a:t>
            </a:r>
            <a:r>
              <a:rPr lang="en-US" sz="2000" dirty="0" err="1"/>
              <a:t>haematology</a:t>
            </a:r>
            <a:r>
              <a:rPr lang="en-US" sz="2000" dirty="0"/>
              <a:t>, such as </a:t>
            </a:r>
            <a:r>
              <a:rPr lang="en-US" sz="2000" dirty="0" err="1"/>
              <a:t>paediatric</a:t>
            </a:r>
            <a:r>
              <a:rPr lang="en-US" sz="2000" dirty="0"/>
              <a:t> haemato-oncology, in which twinning institutions from HICs with medical </a:t>
            </a:r>
            <a:r>
              <a:rPr lang="en-US" sz="2000" dirty="0" err="1"/>
              <a:t>centres</a:t>
            </a:r>
            <a:r>
              <a:rPr lang="en-US" sz="2000" dirty="0"/>
              <a:t> in LMICs has led to improvements in outcomes among children with various </a:t>
            </a:r>
            <a:r>
              <a:rPr lang="en-US" sz="2000" dirty="0" err="1"/>
              <a:t>haematological</a:t>
            </a:r>
            <a:r>
              <a:rPr lang="en-US" sz="2000" dirty="0"/>
              <a:t> malignancies. However, geriatric </a:t>
            </a:r>
            <a:r>
              <a:rPr lang="en-US" sz="2000" dirty="0" err="1"/>
              <a:t>haematology</a:t>
            </a:r>
            <a:r>
              <a:rPr lang="en-US" sz="2000" dirty="0"/>
              <a:t> is still a novel field, even in highly </a:t>
            </a:r>
            <a:r>
              <a:rPr lang="en-US" sz="2000" dirty="0" err="1"/>
              <a:t>specialised</a:t>
            </a:r>
            <a:r>
              <a:rPr lang="en-US" sz="2000" dirty="0"/>
              <a:t> cancer </a:t>
            </a:r>
            <a:r>
              <a:rPr lang="en-US" sz="2000" dirty="0" err="1"/>
              <a:t>centres</a:t>
            </a:r>
            <a:r>
              <a:rPr lang="en-US" sz="2000" dirty="0"/>
              <a:t> in western Europe and the USA, and its development both in LMICs and in community settings in HICs is in the early stages. There is a growing need for </a:t>
            </a:r>
            <a:r>
              <a:rPr lang="en-US" sz="2000" dirty="0" err="1"/>
              <a:t>haematology</a:t>
            </a:r>
            <a:r>
              <a:rPr lang="en-US" sz="2000" dirty="0"/>
              <a:t> providers with geriatric expertise in LMICs with a rapidly ageing population, and there are enormous opportunities for the growth of this field globally, both in clinical practice and in research. To support the development of the field, all stakeholders—including governments, universities, academic medical </a:t>
            </a:r>
            <a:r>
              <a:rPr lang="en-US" sz="2000" dirty="0" err="1"/>
              <a:t>centres</a:t>
            </a:r>
            <a:r>
              <a:rPr lang="en-US" sz="2000" dirty="0"/>
              <a:t> in both LMICs and HICs, and international </a:t>
            </a:r>
            <a:r>
              <a:rPr lang="en-US" sz="2000" dirty="0" err="1"/>
              <a:t>organisations</a:t>
            </a:r>
            <a:r>
              <a:rPr lang="en-US" sz="2000" dirty="0"/>
              <a:t>—need to work together, guided by the priorities laid out by SIOG (figure 3). Only through international collaboration will access to </a:t>
            </a:r>
            <a:r>
              <a:rPr lang="en-US" sz="2000" dirty="0" err="1"/>
              <a:t>highquality</a:t>
            </a:r>
            <a:r>
              <a:rPr lang="en-US" sz="2000" dirty="0"/>
              <a:t>, age-appropriate clinical care be improved for all patients with </a:t>
            </a:r>
            <a:r>
              <a:rPr lang="en-US" sz="2000" dirty="0" err="1"/>
              <a:t>haematological</a:t>
            </a:r>
            <a:r>
              <a:rPr lang="en-US" sz="2000" dirty="0"/>
              <a:t> malignancies, regardless of where they live.</a:t>
            </a:r>
            <a:endParaRPr lang="tr-TR" sz="3200" dirty="0"/>
          </a:p>
        </p:txBody>
      </p:sp>
    </p:spTree>
    <p:extLst>
      <p:ext uri="{BB962C8B-B14F-4D97-AF65-F5344CB8AC3E}">
        <p14:creationId xmlns:p14="http://schemas.microsoft.com/office/powerpoint/2010/main" val="191264642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852</TotalTime>
  <Words>5042</Words>
  <Application>Microsoft Office PowerPoint</Application>
  <PresentationFormat>Geniş ekran</PresentationFormat>
  <Paragraphs>768</Paragraphs>
  <Slides>71</Slides>
  <Notes>0</Notes>
  <HiddenSlides>0</HiddenSlides>
  <MMClips>0</MMClips>
  <ScaleCrop>false</ScaleCrop>
  <HeadingPairs>
    <vt:vector size="6" baseType="variant">
      <vt:variant>
        <vt:lpstr>Kullanılan Yazı Tipleri</vt:lpstr>
      </vt:variant>
      <vt:variant>
        <vt:i4>4</vt:i4>
      </vt:variant>
      <vt:variant>
        <vt:lpstr>Tema</vt:lpstr>
      </vt:variant>
      <vt:variant>
        <vt:i4>2</vt:i4>
      </vt:variant>
      <vt:variant>
        <vt:lpstr>Slayt Başlıkları</vt:lpstr>
      </vt:variant>
      <vt:variant>
        <vt:i4>71</vt:i4>
      </vt:variant>
    </vt:vector>
  </HeadingPairs>
  <TitlesOfParts>
    <vt:vector size="77" baseType="lpstr">
      <vt:lpstr>Arial</vt:lpstr>
      <vt:lpstr>Calibri</vt:lpstr>
      <vt:lpstr>Calibri Light</vt:lpstr>
      <vt:lpstr>Lucida Sans Unicode</vt:lpstr>
      <vt:lpstr>Office Teması</vt:lpstr>
      <vt:lpstr>1_Office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Myelom–100.000’de Görülme Sıklığı </vt:lpstr>
      <vt:lpstr>Beklenen Geriatrik Hematolojik Hasta Sayısı (2021)</vt:lpstr>
      <vt:lpstr>Türkiye’de Geriatrik Hematolojik Hasta İnsidansı</vt:lpstr>
      <vt:lpstr>Geriatrik / Tüm Yaşlar İnsidans</vt:lpstr>
      <vt:lpstr>PowerPoint Sunusu</vt:lpstr>
      <vt:lpstr>PowerPoint Sunusu</vt:lpstr>
      <vt:lpstr>PowerPoint Sunusu</vt:lpstr>
      <vt:lpstr>PowerPoint Sunusu</vt:lpstr>
      <vt:lpstr>PowerPoint Sunusu</vt:lpstr>
      <vt:lpstr>PowerPoint Sunusu</vt:lpstr>
      <vt:lpstr>PowerPoint Sunusu</vt:lpstr>
      <vt:lpstr>Ulusal Yayınlarımız</vt:lpstr>
      <vt:lpstr>Mevcut Durum Saptaması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Sonuçlar</vt:lpstr>
      <vt:lpstr>PowerPoint Sunusu</vt:lpstr>
      <vt:lpstr>Ülkemiz İçin Öneriler</vt:lpstr>
      <vt:lpstr>PowerPoint Sunusu</vt:lpstr>
      <vt:lpstr>PowerPoint Sunusu</vt:lpstr>
      <vt:lpstr>PowerPoint Sunusu</vt:lpstr>
      <vt:lpstr>PowerPoint Sunusu</vt:lpstr>
      <vt:lpstr>PowerPoint Sunusu</vt:lpstr>
      <vt:lpstr>PowerPoint Sunusu</vt:lpstr>
      <vt:lpstr>PowerPoint Sunusu</vt:lpstr>
      <vt:lpstr>YAŞLI VE KANSER</vt:lpstr>
      <vt:lpstr>ÖZET-1</vt:lpstr>
      <vt:lpstr>ÖZET-2</vt:lpstr>
      <vt:lpstr>ÖZET-3</vt:lpstr>
      <vt:lpstr>ÖZET-4</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 GELİŞMİŞ YERLERDE HEMATOLOJİK MALİGNİTELERİ OLAN YAŞLI KİŞİLERİN TEDAVİSİ İÇİN</dc:title>
  <dc:creator>ERTEK TÜRKAY</dc:creator>
  <cp:lastModifiedBy>Melek Bektas</cp:lastModifiedBy>
  <cp:revision>85</cp:revision>
  <dcterms:created xsi:type="dcterms:W3CDTF">2021-11-16T16:20:17Z</dcterms:created>
  <dcterms:modified xsi:type="dcterms:W3CDTF">2022-05-23T14:51:09Z</dcterms:modified>
</cp:coreProperties>
</file>